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362" r:id="rId5"/>
    <p:sldId id="393" r:id="rId6"/>
    <p:sldId id="401" r:id="rId7"/>
    <p:sldId id="402" r:id="rId8"/>
    <p:sldId id="403" r:id="rId9"/>
    <p:sldId id="404" r:id="rId10"/>
    <p:sldId id="348" r:id="rId11"/>
    <p:sldId id="350" r:id="rId12"/>
    <p:sldId id="394" r:id="rId13"/>
    <p:sldId id="395" r:id="rId14"/>
    <p:sldId id="364" r:id="rId15"/>
    <p:sldId id="396" r:id="rId16"/>
    <p:sldId id="397" r:id="rId17"/>
    <p:sldId id="382" r:id="rId18"/>
    <p:sldId id="384" r:id="rId19"/>
    <p:sldId id="398" r:id="rId20"/>
    <p:sldId id="399" r:id="rId21"/>
    <p:sldId id="388" r:id="rId22"/>
    <p:sldId id="389" r:id="rId23"/>
    <p:sldId id="400" r:id="rId24"/>
    <p:sldId id="337" r:id="rId25"/>
    <p:sldId id="363" r:id="rId26"/>
    <p:sldId id="377" r:id="rId27"/>
    <p:sldId id="378" r:id="rId28"/>
    <p:sldId id="379" r:id="rId29"/>
    <p:sldId id="380" r:id="rId30"/>
    <p:sldId id="381" r:id="rId31"/>
    <p:sldId id="385" r:id="rId32"/>
    <p:sldId id="386" r:id="rId33"/>
    <p:sldId id="387" r:id="rId34"/>
    <p:sldId id="390" r:id="rId35"/>
    <p:sldId id="391" r:id="rId36"/>
    <p:sldId id="392" r:id="rId37"/>
    <p:sldId id="34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5394" autoAdjust="0"/>
  </p:normalViewPr>
  <p:slideViewPr>
    <p:cSldViewPr snapToGrid="0">
      <p:cViewPr varScale="1">
        <p:scale>
          <a:sx n="78" d="100"/>
          <a:sy n="78" d="100"/>
        </p:scale>
        <p:origin x="1018" y="91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12/23/2025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12/23/2025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3742" y="380551"/>
            <a:ext cx="5221224" cy="3056343"/>
          </a:xfrm>
        </p:spPr>
        <p:txBody>
          <a:bodyPr/>
          <a:lstStyle/>
          <a:p>
            <a:pPr algn="ctr"/>
            <a:r>
              <a:rPr lang="en-US" dirty="0"/>
              <a:t>OFDM Project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A0B9FA6-598F-0500-FFFF-B2B85F1C6132}"/>
              </a:ext>
            </a:extLst>
          </p:cNvPr>
          <p:cNvSpPr txBox="1">
            <a:spLocks/>
          </p:cNvSpPr>
          <p:nvPr/>
        </p:nvSpPr>
        <p:spPr>
          <a:xfrm>
            <a:off x="6232168" y="4823691"/>
            <a:ext cx="5580586" cy="1016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US" sz="1800" b="1" dirty="0"/>
            </a:br>
            <a:r>
              <a:rPr lang="en-US" sz="1800" b="1" dirty="0"/>
              <a:t>Submitted to:  Dr.  Mohamed Khairy</a:t>
            </a:r>
            <a:br>
              <a:rPr lang="en-US" sz="1800" b="1" dirty="0"/>
            </a:br>
            <a:r>
              <a:rPr lang="en-US" sz="1800" b="1" dirty="0"/>
              <a:t>	           Eng. Mohamed Khaled</a:t>
            </a:r>
          </a:p>
          <a:p>
            <a:pPr marL="0" indent="0">
              <a:buNone/>
            </a:pPr>
            <a:r>
              <a:rPr lang="en-US" sz="2000" b="1" dirty="0"/>
              <a:t>               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FA7E1-984C-FDB3-4D2F-3EF8B003E9EE}"/>
              </a:ext>
            </a:extLst>
          </p:cNvPr>
          <p:cNvSpPr txBox="1"/>
          <p:nvPr/>
        </p:nvSpPr>
        <p:spPr>
          <a:xfrm>
            <a:off x="6232168" y="3429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Presented by : Team 46</a:t>
            </a:r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3802298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1E5D0-6F81-8204-11E9-CE28837F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DD4C-5327-4C23-B0AE-036A5358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43" y="568903"/>
            <a:ext cx="7857041" cy="625309"/>
          </a:xfrm>
        </p:spPr>
        <p:txBody>
          <a:bodyPr/>
          <a:lstStyle/>
          <a:p>
            <a:r>
              <a:rPr lang="en-US" dirty="0"/>
              <a:t>16-QAM BER over Rayleigh Channel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DC259D-FB52-77A0-E814-7086B24431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335944"/>
            <a:ext cx="5798234" cy="4271740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As the modulation order increases, the BER also increases. This occurs because higher-order constellations have more symbols, which reduces the distance between points and tightens the decision boundaries, making the system more sensitive to noise. </a:t>
            </a:r>
          </a:p>
          <a:p>
            <a:pPr lvl="0"/>
            <a:r>
              <a:rPr lang="en-US" sz="1800" dirty="0"/>
              <a:t>On the other hand, higher-order modulation provides a higher data rate. For example, 16-QAM transmits at four times the rate of BPSK and twice the rate of QPSK.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A5D-4989-8B37-F547-425C59F72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 descr="A graph of performance over rayleigh channel&#10;&#10;AI-generated content may be incorrect.">
            <a:extLst>
              <a:ext uri="{FF2B5EF4-FFF2-40B4-BE49-F238E27FC236}">
                <a16:creationId xmlns:a16="http://schemas.microsoft.com/office/drawing/2014/main" id="{0C74EF76-EFAF-77A1-A307-B786612CC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94" y="1476185"/>
            <a:ext cx="5943600" cy="39147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B92C3F-EE65-4DB1-B7FC-8BEDABA2C401}"/>
              </a:ext>
            </a:extLst>
          </p:cNvPr>
          <p:cNvSpPr txBox="1">
            <a:spLocks/>
          </p:cNvSpPr>
          <p:nvPr/>
        </p:nvSpPr>
        <p:spPr>
          <a:xfrm>
            <a:off x="6902058" y="5430424"/>
            <a:ext cx="4309764" cy="8910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700" cap="none" dirty="0">
                <a:latin typeface="+mn-lt"/>
              </a:rPr>
              <a:t>16-QAM BER Over Rayleigh Channel</a:t>
            </a:r>
          </a:p>
          <a:p>
            <a:pPr algn="ctr"/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256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EDD6B-9317-29D0-A9C8-D2343C40D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3A1D24-12F9-132D-A563-955DF0CA8F9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7060" r="5223"/>
          <a:stretch>
            <a:fillRect/>
          </a:stretch>
        </p:blipFill>
        <p:spPr>
          <a:xfrm>
            <a:off x="5461781" y="1315960"/>
            <a:ext cx="5922500" cy="453310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AF484A-7D1F-CC02-4DDD-3546843AB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D995553-06B5-7FF4-C8CB-6FDF8E29A5EA}"/>
              </a:ext>
            </a:extLst>
          </p:cNvPr>
          <p:cNvSpPr txBox="1">
            <a:spLocks/>
          </p:cNvSpPr>
          <p:nvPr/>
        </p:nvSpPr>
        <p:spPr>
          <a:xfrm>
            <a:off x="5461784" y="5849066"/>
            <a:ext cx="5922497" cy="3950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cap="none" dirty="0">
                <a:latin typeface="+mn-lt"/>
              </a:rPr>
              <a:t>BPSK,QPSK and 16-QAM BER Over Rayleigh Channel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DFA7413-3157-5048-408E-244D834D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5" y="246253"/>
            <a:ext cx="9512808" cy="872198"/>
          </a:xfrm>
        </p:spPr>
        <p:txBody>
          <a:bodyPr/>
          <a:lstStyle/>
          <a:p>
            <a:r>
              <a:rPr lang="en-US" cap="none" dirty="0"/>
              <a:t>BPSK,QPSK and 16-QAM BER Over Rayleigh Channel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C841BD-18F9-8405-7118-372DCE47D08F}"/>
              </a:ext>
            </a:extLst>
          </p:cNvPr>
          <p:cNvSpPr txBox="1"/>
          <p:nvPr/>
        </p:nvSpPr>
        <p:spPr>
          <a:xfrm>
            <a:off x="117987" y="1374212"/>
            <a:ext cx="54617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BER performance of BPSK and QPSK is almost identical; however, QPSK is preferred due to its higher data rate. On the other hand, 16-QAM exhibits the worst BER performance, but it provides a higher data rate than both BPSK and QPSK.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BPSK and QPSK repetition 5 curves are not the same.</a:t>
            </a:r>
          </a:p>
        </p:txBody>
      </p:sp>
    </p:spTree>
    <p:extLst>
      <p:ext uri="{BB962C8B-B14F-4D97-AF65-F5344CB8AC3E}">
        <p14:creationId xmlns:p14="http://schemas.microsoft.com/office/powerpoint/2010/main" val="149682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D1F8D-5661-F7FE-E5A4-B634B8CAC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4F99-1FCE-B81E-9A03-DE7EABB4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21" y="246253"/>
            <a:ext cx="6172200" cy="914892"/>
          </a:xfrm>
        </p:spPr>
        <p:txBody>
          <a:bodyPr/>
          <a:lstStyle/>
          <a:p>
            <a:r>
              <a:rPr lang="en-US" dirty="0"/>
              <a:t>Code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D12D2-8139-61BC-D3F2-FF8F22F6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98929-4BDB-9FA2-344F-8189D6B93439}"/>
              </a:ext>
            </a:extLst>
          </p:cNvPr>
          <p:cNvSpPr txBox="1"/>
          <p:nvPr/>
        </p:nvSpPr>
        <p:spPr>
          <a:xfrm>
            <a:off x="1284978" y="140921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Bitstream Generation:</a:t>
            </a:r>
            <a:endParaRPr lang="en-UM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4DF766-D17B-0B57-9332-D8620DFAB5E5}"/>
              </a:ext>
            </a:extLst>
          </p:cNvPr>
          <p:cNvGraphicFramePr>
            <a:graphicFrameLocks noGrp="1"/>
          </p:cNvGraphicFramePr>
          <p:nvPr/>
        </p:nvGraphicFramePr>
        <p:xfrm>
          <a:off x="1360281" y="1809327"/>
          <a:ext cx="9823533" cy="4701540"/>
        </p:xfrm>
        <a:graphic>
          <a:graphicData uri="http://schemas.openxmlformats.org/drawingml/2006/table">
            <a:tbl>
              <a:tblPr firstRow="1" firstCol="1" bandRow="1"/>
              <a:tblGrid>
                <a:gridCol w="9823533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2664199">
                <a:tc>
                  <a:txBody>
                    <a:bodyPr/>
                    <a:lstStyle/>
                    <a:p>
                      <a:pPr marL="6794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%</a:t>
                      </a:r>
                      <a:r>
                        <a:rPr kumimoji="0" lang="en-US" sz="18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Set</a:t>
                      </a:r>
                      <a:r>
                        <a:rPr kumimoji="0" lang="en-US" sz="18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number</a:t>
                      </a:r>
                      <a:r>
                        <a:rPr kumimoji="0" lang="en-US" sz="18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of</a:t>
                      </a:r>
                      <a:r>
                        <a:rPr kumimoji="0" lang="en-US" sz="1800" b="0" i="0" u="none" strike="noStrike" kern="0" cap="none" spc="-15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bits</a:t>
                      </a:r>
                      <a:r>
                        <a:rPr kumimoji="0" lang="en-US" sz="18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based</a:t>
                      </a:r>
                      <a:r>
                        <a:rPr kumimoji="0" lang="en-US" sz="1800" b="0" i="0" u="none" strike="noStrike" kern="0" cap="none" spc="-15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on</a:t>
                      </a:r>
                      <a:r>
                        <a:rPr kumimoji="0" lang="en-US" sz="1800" b="0" i="0" u="none" strike="noStrike" kern="0" cap="none" spc="-35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-10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modulation</a:t>
                      </a: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onsolas"/>
                        <a:cs typeface="Consolas"/>
                      </a:endParaRPr>
                    </a:p>
                    <a:p>
                      <a:pPr marL="348615" marR="3609975" lvl="0" indent="-280670" defTabSz="914400" eaLnBrk="1" fontAlgn="auto" latinLnBrk="0" hangingPunct="1">
                        <a:lnSpc>
                          <a:spcPct val="100000"/>
                        </a:lnSpc>
                        <a:spcBef>
                          <a:spcPts val="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D00FF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switch</a:t>
                      </a:r>
                      <a:r>
                        <a:rPr kumimoji="0" lang="en-US" sz="18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0D00FF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-1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upper(</a:t>
                      </a:r>
                      <a:r>
                        <a:rPr kumimoji="0" lang="en-US" sz="1800" b="0" i="0" u="none" strike="noStrike" kern="0" cap="none" spc="-1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modulation_type</a:t>
                      </a:r>
                      <a:r>
                        <a:rPr kumimoji="0" lang="en-US" sz="1800" b="0" i="0" u="none" strike="noStrike" kern="0" cap="none" spc="-1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) 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D00FF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case</a:t>
                      </a:r>
                      <a:r>
                        <a:rPr kumimoji="0" lang="en-US" sz="18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0D00FF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-10" normalizeH="0" baseline="0" noProof="0" dirty="0">
                          <a:ln>
                            <a:noFill/>
                          </a:ln>
                          <a:solidFill>
                            <a:srgbClr val="A709F5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'BPSK'</a:t>
                      </a: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onsolas"/>
                        <a:cs typeface="Consolas"/>
                      </a:endParaRPr>
                    </a:p>
                    <a:p>
                      <a:pPr marL="62738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Num_bits</a:t>
                      </a:r>
                      <a:r>
                        <a:rPr kumimoji="0" lang="en-US" sz="18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=</a:t>
                      </a:r>
                      <a:r>
                        <a:rPr kumimoji="0" lang="en-US" sz="18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5e6;</a:t>
                      </a: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onsolas"/>
                        <a:cs typeface="Consolas"/>
                      </a:endParaRPr>
                    </a:p>
                    <a:p>
                      <a:pPr marL="348615" marR="3679825" lvl="0" indent="278765" defTabSz="914400" eaLnBrk="1" fontAlgn="auto" latinLnBrk="0" hangingPunct="1">
                        <a:lnSpc>
                          <a:spcPct val="100000"/>
                        </a:lnSpc>
                        <a:spcBef>
                          <a:spcPts val="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bits_per_symbol</a:t>
                      </a:r>
                      <a:r>
                        <a:rPr kumimoji="0" lang="en-US" sz="1800" b="0" i="0" u="none" strike="noStrike" kern="0" cap="none" spc="-6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=</a:t>
                      </a:r>
                      <a:r>
                        <a:rPr kumimoji="0" lang="en-US" sz="1800" b="0" i="0" u="none" strike="noStrike" kern="0" cap="none" spc="-6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-25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1; 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D00FF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case</a:t>
                      </a:r>
                      <a:r>
                        <a:rPr kumimoji="0" lang="en-US" sz="18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0D00FF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-10" normalizeH="0" baseline="0" noProof="0" dirty="0">
                          <a:ln>
                            <a:noFill/>
                          </a:ln>
                          <a:solidFill>
                            <a:srgbClr val="A709F5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'QPSK'</a:t>
                      </a: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onsolas"/>
                        <a:cs typeface="Consolas"/>
                      </a:endParaRPr>
                    </a:p>
                    <a:p>
                      <a:pPr marL="627380" marR="3679825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Num_bits</a:t>
                      </a:r>
                      <a:r>
                        <a:rPr kumimoji="0" lang="en-US" sz="18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=</a:t>
                      </a:r>
                      <a:r>
                        <a:rPr kumimoji="0" lang="en-US" sz="18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5e5; </a:t>
                      </a:r>
                      <a:r>
                        <a:rPr kumimoji="0" lang="en-US" sz="1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bits_per_symbol</a:t>
                      </a:r>
                      <a:r>
                        <a:rPr kumimoji="0" lang="en-US" sz="1800" b="0" i="0" u="none" strike="noStrike" kern="0" cap="none" spc="-6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=</a:t>
                      </a:r>
                      <a:r>
                        <a:rPr kumimoji="0" lang="en-US" sz="1800" b="0" i="0" u="none" strike="noStrike" kern="0" cap="none" spc="-6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-25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2;</a:t>
                      </a: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onsolas"/>
                        <a:cs typeface="Consolas"/>
                      </a:endParaRPr>
                    </a:p>
                    <a:p>
                      <a:pPr marL="34861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D00FF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case</a:t>
                      </a:r>
                      <a:r>
                        <a:rPr kumimoji="0" lang="en-US" sz="18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0D00FF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-10" normalizeH="0" baseline="0" noProof="0" dirty="0">
                          <a:ln>
                            <a:noFill/>
                          </a:ln>
                          <a:solidFill>
                            <a:srgbClr val="A709F5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'16QAM'</a:t>
                      </a: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onsolas"/>
                        <a:cs typeface="Consolas"/>
                      </a:endParaRPr>
                    </a:p>
                    <a:p>
                      <a:pPr marL="627380" marR="3679825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Num_bits</a:t>
                      </a:r>
                      <a:r>
                        <a:rPr kumimoji="0" lang="en-US" sz="18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=</a:t>
                      </a:r>
                      <a:r>
                        <a:rPr kumimoji="0" lang="en-US" sz="18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-1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1.2e6; </a:t>
                      </a:r>
                      <a:r>
                        <a:rPr kumimoji="0" lang="en-US" sz="1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bits_per_symbol</a:t>
                      </a:r>
                      <a:r>
                        <a:rPr kumimoji="0" lang="en-US" sz="1800" b="0" i="0" u="none" strike="noStrike" kern="0" cap="none" spc="-6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=</a:t>
                      </a:r>
                      <a:r>
                        <a:rPr kumimoji="0" lang="en-US" sz="1800" b="0" i="0" u="none" strike="noStrike" kern="0" cap="none" spc="-6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-25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4;</a:t>
                      </a:r>
                    </a:p>
                    <a:p>
                      <a:pPr marL="348615">
                        <a:lnSpc>
                          <a:spcPct val="100000"/>
                        </a:lnSpc>
                      </a:pPr>
                      <a:r>
                        <a:rPr lang="en-US" sz="1800" spc="-1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otherwise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27380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error(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'Unsupported</a:t>
                      </a:r>
                      <a:r>
                        <a:rPr lang="en-US" sz="1800" spc="-1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modulation</a:t>
                      </a:r>
                      <a:r>
                        <a:rPr lang="en-US" sz="1800" spc="-9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type'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spc="-2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end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7945" marR="1093470">
                        <a:lnSpc>
                          <a:spcPct val="100000"/>
                        </a:lnSpc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fprintf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'Running</a:t>
                      </a:r>
                      <a:r>
                        <a:rPr lang="en-US" sz="1800" spc="-5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%s</a:t>
                      </a:r>
                      <a:r>
                        <a:rPr lang="en-US" sz="1800" spc="-5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simulation</a:t>
                      </a:r>
                      <a:r>
                        <a:rPr lang="en-US" sz="1800" spc="-6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with</a:t>
                      </a:r>
                      <a:r>
                        <a:rPr lang="en-US" sz="1800" spc="-5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repetition</a:t>
                      </a:r>
                      <a:r>
                        <a:rPr lang="en-US" sz="1800" spc="-4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factor</a:t>
                      </a:r>
                      <a:r>
                        <a:rPr lang="en-US" sz="1800" spc="-5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4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%d...\n'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,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modulation_type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10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repetition_factor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7945" marR="2838450"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-3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Generate</a:t>
                      </a:r>
                      <a:r>
                        <a:rPr lang="en-US" sz="1800" spc="-3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original</a:t>
                      </a:r>
                      <a:r>
                        <a:rPr lang="en-US" sz="1800" spc="-5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bits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(column</a:t>
                      </a:r>
                      <a:r>
                        <a:rPr lang="en-US" sz="1800" spc="-3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vector)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Tx_bits</a:t>
                      </a:r>
                      <a:r>
                        <a:rPr lang="en-US" sz="1800" spc="-4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randi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([0</a:t>
                      </a:r>
                      <a:r>
                        <a:rPr lang="en-US" sz="1800" spc="-4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1],</a:t>
                      </a:r>
                      <a:r>
                        <a:rPr lang="en-US" sz="1800" spc="-4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Num_bits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1);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27380" marR="3679825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onsolas"/>
                        <a:cs typeface="Consola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C89D1-6A8A-A6C0-5E7F-1A460FED9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AEA56-5E17-5E1E-FFEE-6D950219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18" y="201708"/>
            <a:ext cx="4167630" cy="529766"/>
          </a:xfrm>
        </p:spPr>
        <p:txBody>
          <a:bodyPr/>
          <a:lstStyle/>
          <a:p>
            <a:r>
              <a:rPr lang="en-US" dirty="0"/>
              <a:t>Code - Transmitter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D5E16-5ABA-9062-9664-B2EA91F4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8C9BFA-8C43-0ACF-D973-2CDD450D7486}"/>
              </a:ext>
            </a:extLst>
          </p:cNvPr>
          <p:cNvGraphicFramePr>
            <a:graphicFrameLocks noGrp="1"/>
          </p:cNvGraphicFramePr>
          <p:nvPr/>
        </p:nvGraphicFramePr>
        <p:xfrm>
          <a:off x="1360282" y="1164025"/>
          <a:ext cx="9471436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9471436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914892">
                <a:tc>
                  <a:txBody>
                    <a:bodyPr/>
                    <a:lstStyle/>
                    <a:p>
                      <a:pPr marL="6858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D00FF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function</a:t>
                      </a:r>
                      <a:r>
                        <a:rPr kumimoji="0" lang="en-US" sz="1800" b="0" i="0" u="none" strike="noStrike" kern="0" cap="none" spc="-70" normalizeH="0" baseline="0" noProof="0" dirty="0">
                          <a:ln>
                            <a:noFill/>
                          </a:ln>
                          <a:solidFill>
                            <a:srgbClr val="0D00FF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bits_rep</a:t>
                      </a:r>
                      <a:r>
                        <a:rPr kumimoji="0" lang="en-US" sz="1800" b="0" i="0" u="none" strike="noStrike" kern="0" cap="none" spc="-55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=</a:t>
                      </a:r>
                      <a:r>
                        <a:rPr kumimoji="0" lang="en-US" sz="1800" b="0" i="0" u="none" strike="noStrike" kern="0" cap="none" spc="-65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encode_bits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(bits,</a:t>
                      </a:r>
                      <a:r>
                        <a:rPr kumimoji="0" lang="en-US" sz="1800" b="0" i="0" u="none" strike="noStrike" kern="0" cap="none" spc="-6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-1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repetition_factor</a:t>
                      </a:r>
                      <a:r>
                        <a:rPr kumimoji="0" lang="en-US" sz="1800" b="0" i="0" u="none" strike="noStrike" kern="0" cap="none" spc="-1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)</a:t>
                      </a: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onsolas"/>
                        <a:cs typeface="Consolas"/>
                      </a:endParaRPr>
                    </a:p>
                    <a:p>
                      <a:pPr marL="348615" marR="228981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%</a:t>
                      </a:r>
                      <a:r>
                        <a:rPr kumimoji="0" lang="en-US" sz="1800" b="0" i="0" u="none" strike="noStrike" kern="0" cap="none" spc="-45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Repeat</a:t>
                      </a:r>
                      <a:r>
                        <a:rPr kumimoji="0" lang="en-US" sz="1800" b="0" i="0" u="none" strike="noStrike" kern="0" cap="none" spc="-55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each</a:t>
                      </a:r>
                      <a:r>
                        <a:rPr kumimoji="0" lang="en-US" sz="1800" b="0" i="0" u="none" strike="noStrike" kern="0" cap="none" spc="-45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bit</a:t>
                      </a:r>
                      <a:r>
                        <a:rPr kumimoji="0" lang="en-US" sz="1800" b="0" i="0" u="none" strike="noStrike" kern="0" cap="none" spc="-55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'</a:t>
                      </a:r>
                      <a:r>
                        <a:rPr kumimoji="0" lang="en-US" sz="1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repetition_factor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'</a:t>
                      </a:r>
                      <a:r>
                        <a:rPr kumimoji="0" lang="en-US" sz="1800" b="0" i="0" u="none" strike="noStrike" kern="0" cap="none" spc="-55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-10" normalizeH="0" baseline="0" noProof="0" dirty="0">
                          <a:ln>
                            <a:noFill/>
                          </a:ln>
                          <a:solidFill>
                            <a:srgbClr val="008012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times </a:t>
                      </a:r>
                      <a:r>
                        <a:rPr kumimoji="0" lang="en-US" sz="1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bits_rep</a:t>
                      </a:r>
                      <a:r>
                        <a:rPr kumimoji="0" lang="en-US" sz="1800" b="0" i="0" u="none" strike="noStrike" kern="0" cap="none" spc="-6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=</a:t>
                      </a:r>
                      <a:r>
                        <a:rPr kumimoji="0" lang="en-US" sz="1800" b="0" i="0" u="none" strike="noStrike" kern="0" cap="none" spc="-55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repelem</a:t>
                      </a: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(bits,</a:t>
                      </a:r>
                      <a:r>
                        <a:rPr kumimoji="0" lang="en-US" sz="1800" b="0" i="0" u="none" strike="noStrike" kern="0" cap="none" spc="-5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 </a:t>
                      </a:r>
                      <a:r>
                        <a:rPr kumimoji="0" lang="en-US" sz="1800" b="0" i="0" u="none" strike="noStrike" kern="0" cap="none" spc="-1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repetition_factor</a:t>
                      </a:r>
                      <a:r>
                        <a:rPr kumimoji="0" lang="en-US" sz="1800" b="0" i="0" u="none" strike="noStrike" kern="0" cap="none" spc="-1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);</a:t>
                      </a: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onsolas"/>
                        <a:cs typeface="Consolas"/>
                      </a:endParaRPr>
                    </a:p>
                    <a:p>
                      <a:pPr marL="13843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-25" normalizeH="0" baseline="0" noProof="0" dirty="0">
                          <a:ln>
                            <a:noFill/>
                          </a:ln>
                          <a:solidFill>
                            <a:srgbClr val="0D00FF"/>
                          </a:solidFill>
                          <a:effectLst/>
                          <a:uLnTx/>
                          <a:uFillTx/>
                          <a:latin typeface="Consolas"/>
                          <a:cs typeface="Consolas"/>
                        </a:rPr>
                        <a:t>end</a:t>
                      </a: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onsolas"/>
                        <a:cs typeface="Consola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D85E97B-920C-1A7E-F418-0E998AA20D6A}"/>
              </a:ext>
            </a:extLst>
          </p:cNvPr>
          <p:cNvSpPr txBox="1"/>
          <p:nvPr/>
        </p:nvSpPr>
        <p:spPr>
          <a:xfrm>
            <a:off x="1211916" y="73147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/>
                <a:cs typeface="Times New Roman"/>
              </a:rPr>
              <a:t>Repetition</a:t>
            </a:r>
            <a:r>
              <a:rPr lang="en-US" sz="2000" b="1" spc="-35" dirty="0">
                <a:latin typeface="Times New Roman"/>
                <a:cs typeface="Times New Roman"/>
              </a:rPr>
              <a:t> </a:t>
            </a:r>
            <a:r>
              <a:rPr lang="en-US" sz="2000" b="1" spc="-10" dirty="0" err="1">
                <a:latin typeface="Times New Roman"/>
                <a:cs typeface="Times New Roman"/>
              </a:rPr>
              <a:t>Encodin</a:t>
            </a:r>
            <a:r>
              <a:rPr lang="en-US" sz="2000" b="1" spc="-10" dirty="0">
                <a:latin typeface="Times New Roman"/>
                <a:cs typeface="Times New Roman"/>
              </a:rPr>
              <a:t>:</a:t>
            </a:r>
            <a:endParaRPr lang="en-US" sz="2000" b="1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M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55BC08-71D0-0324-7E14-987FFE5FFDE0}"/>
              </a:ext>
            </a:extLst>
          </p:cNvPr>
          <p:cNvSpPr txBox="1"/>
          <p:nvPr/>
        </p:nvSpPr>
        <p:spPr>
          <a:xfrm>
            <a:off x="1360282" y="2261305"/>
            <a:ext cx="21847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/>
                <a:cs typeface="Times New Roman"/>
              </a:rPr>
              <a:t>Modulation</a:t>
            </a:r>
            <a:r>
              <a:rPr lang="en-US" sz="2000" b="1" spc="-10" dirty="0">
                <a:latin typeface="Times New Roman"/>
                <a:cs typeface="Times New Roman"/>
              </a:rPr>
              <a:t>:</a:t>
            </a:r>
            <a:endParaRPr lang="en-US" sz="2000" b="1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M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E4B1DCB-1E33-652F-705F-4D438FDEBD60}"/>
              </a:ext>
            </a:extLst>
          </p:cNvPr>
          <p:cNvGraphicFramePr>
            <a:graphicFrameLocks noGrp="1"/>
          </p:cNvGraphicFramePr>
          <p:nvPr/>
        </p:nvGraphicFramePr>
        <p:xfrm>
          <a:off x="1360282" y="2615248"/>
          <a:ext cx="9471436" cy="3865880"/>
        </p:xfrm>
        <a:graphic>
          <a:graphicData uri="http://schemas.openxmlformats.org/drawingml/2006/table">
            <a:tbl>
              <a:tblPr firstRow="1" firstCol="1" bandRow="1"/>
              <a:tblGrid>
                <a:gridCol w="9471436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3706492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function</a:t>
                      </a:r>
                      <a:r>
                        <a:rPr lang="en-US" sz="1800" spc="-6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symbols</a:t>
                      </a:r>
                      <a:r>
                        <a:rPr lang="en-US" sz="1800" spc="-5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6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map_bits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(bits,</a:t>
                      </a:r>
                      <a:r>
                        <a:rPr lang="en-US" sz="1800" spc="-4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modulation)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8615" marR="243014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Maps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bits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to</a:t>
                      </a:r>
                      <a:r>
                        <a:rPr lang="en-US" sz="1800" spc="-3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symbols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based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on</a:t>
                      </a:r>
                      <a:r>
                        <a:rPr lang="en-US" sz="1800" spc="-3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modulation </a:t>
                      </a:r>
                      <a:r>
                        <a:rPr lang="en-US" sz="180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switch</a:t>
                      </a:r>
                      <a:r>
                        <a:rPr lang="en-US" sz="1800" spc="-3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upper(modulation)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27380"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case</a:t>
                      </a:r>
                      <a:r>
                        <a:rPr lang="en-US" sz="1800" spc="-3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'BPSK'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27380" marR="2353310" indent="28003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symbols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2*bits</a:t>
                      </a:r>
                      <a:r>
                        <a:rPr lang="en-US" sz="1800" spc="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-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1;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0-&gt;-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1,</a:t>
                      </a:r>
                      <a:r>
                        <a:rPr lang="en-US" sz="1800" spc="-1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1-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&gt;1 </a:t>
                      </a:r>
                      <a:r>
                        <a:rPr lang="en-US" sz="180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case</a:t>
                      </a:r>
                      <a:r>
                        <a:rPr lang="en-US" sz="1800" spc="-3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'QPSK'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908050" marR="333057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b1</a:t>
                      </a:r>
                      <a:r>
                        <a:rPr lang="en-US" sz="1800" spc="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bits(1:2:end-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1);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b2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bits(2:2:end);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27380" marR="2424430" indent="28003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symbols</a:t>
                      </a:r>
                      <a:r>
                        <a:rPr lang="en-US"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complex(2*b1-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1,</a:t>
                      </a:r>
                      <a:r>
                        <a:rPr lang="en-US" sz="1800" spc="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2*b2-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1); </a:t>
                      </a:r>
                      <a:r>
                        <a:rPr lang="en-US" sz="180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case</a:t>
                      </a:r>
                      <a:r>
                        <a:rPr lang="en-US" sz="1800" spc="-3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'16QAM'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908050" marR="33331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16-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QAM</a:t>
                      </a:r>
                      <a:r>
                        <a:rPr lang="en-US" sz="1800" spc="-1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Gray</a:t>
                      </a:r>
                      <a:r>
                        <a:rPr lang="en-US" sz="1800" spc="-1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Mapping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bits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bits(:);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908050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b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reshape(bits,4,[]).’;</a:t>
                      </a:r>
                    </a:p>
                    <a:p>
                      <a:pPr marL="908050" marR="32639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gray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zeros(size(b));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gray(:,1)</a:t>
                      </a:r>
                      <a:r>
                        <a:rPr lang="en-US" sz="1800" spc="-5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b(:,1);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908050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gray(:,2)</a:t>
                      </a:r>
                      <a:r>
                        <a:rPr lang="en-US" sz="1800" spc="-5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xor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(b(:,1),b(:,2));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908050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gray(:,3)</a:t>
                      </a:r>
                      <a:r>
                        <a:rPr lang="en-US" sz="1800" spc="-5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xor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(b(:,2),b(:,3));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908050">
                        <a:lnSpc>
                          <a:spcPct val="100000"/>
                        </a:lnSpc>
                      </a:pPr>
                      <a:endParaRPr lang="en-US" sz="1800" dirty="0">
                        <a:latin typeface="Consolas"/>
                        <a:cs typeface="Consola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5883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AFEEB-66BA-65F8-EAD0-964031568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4F7DD-6AD4-FED7-12C8-6CC5E04F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18" y="55230"/>
            <a:ext cx="4308307" cy="597138"/>
          </a:xfrm>
        </p:spPr>
        <p:txBody>
          <a:bodyPr/>
          <a:lstStyle/>
          <a:p>
            <a:r>
              <a:rPr lang="en-US" dirty="0"/>
              <a:t>Code - Transmitter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0CF39-E997-2136-2F4A-E630767AA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0CCEFE-942E-26B4-9153-6A7FAE15A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437912"/>
              </p:ext>
            </p:extLst>
          </p:nvPr>
        </p:nvGraphicFramePr>
        <p:xfrm>
          <a:off x="1280454" y="917950"/>
          <a:ext cx="10000193" cy="6047740"/>
        </p:xfrm>
        <a:graphic>
          <a:graphicData uri="http://schemas.openxmlformats.org/drawingml/2006/table">
            <a:tbl>
              <a:tblPr firstRow="1" firstCol="1" bandRow="1"/>
              <a:tblGrid>
                <a:gridCol w="10000193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5787650">
                <a:tc>
                  <a:txBody>
                    <a:bodyPr/>
                    <a:lstStyle/>
                    <a:p>
                      <a:pPr marL="908050" marR="26333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gray(:,4)</a:t>
                      </a:r>
                      <a:r>
                        <a:rPr lang="en-US" sz="1800" spc="-5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xor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(b(:,3),b(:,4));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idx</a:t>
                      </a:r>
                      <a:r>
                        <a:rPr lang="en-US" sz="1800" spc="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bi2de(gray,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</a:t>
                      </a:r>
                      <a:r>
                        <a:rPr lang="en-US" sz="1800" spc="-10" dirty="0" err="1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lef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t-msb'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)+1;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908050"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-4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16-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QAM</a:t>
                      </a:r>
                      <a:r>
                        <a:rPr lang="en-US" sz="1800" spc="-3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constellation</a:t>
                      </a:r>
                      <a:r>
                        <a:rPr lang="en-US" sz="1800" spc="-4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(normalized)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908050" marR="15163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I_levels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[-3</a:t>
                      </a:r>
                      <a:r>
                        <a:rPr lang="en-US"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-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1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3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1];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Q_levels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[-3</a:t>
                      </a:r>
                      <a:r>
                        <a:rPr lang="en-US"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-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1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3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1];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const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zeros(16,1);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908050"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for</a:t>
                      </a:r>
                      <a:r>
                        <a:rPr lang="en-US" sz="1800" spc="-2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k=0:15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1187450" marR="242443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bin_k</a:t>
                      </a:r>
                      <a:r>
                        <a:rPr lang="en-US" sz="1800" spc="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de2bi(k,4,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'left-msb'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bin_nat</a:t>
                      </a:r>
                      <a:r>
                        <a:rPr lang="en-US" sz="18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zeros(size(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bin_k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));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bin_nat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(1)</a:t>
                      </a:r>
                      <a:r>
                        <a:rPr lang="en-US" sz="1800" spc="-4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bin_k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(1);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1187450">
                        <a:lnSpc>
                          <a:spcPct val="100000"/>
                        </a:lnSpc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bin_nat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(2)</a:t>
                      </a:r>
                      <a:r>
                        <a:rPr lang="en-US" sz="1800" spc="-6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6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xor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bin_nat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(1),</a:t>
                      </a:r>
                      <a:r>
                        <a:rPr lang="en-US" sz="1800" spc="-7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bin_k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(2));</a:t>
                      </a:r>
                    </a:p>
                    <a:p>
                      <a:pPr marL="1187450" marR="1799589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bin_nat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(3)</a:t>
                      </a:r>
                      <a:r>
                        <a:rPr lang="en-US" sz="1800" spc="-6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6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xor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bin_nat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(2),</a:t>
                      </a:r>
                      <a:r>
                        <a:rPr lang="en-US" sz="1800" spc="-7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bin_k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(3));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bin_nat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(4)</a:t>
                      </a:r>
                      <a:r>
                        <a:rPr lang="en-US" sz="1800" spc="-6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6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xor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bin_nat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(3),</a:t>
                      </a:r>
                      <a:r>
                        <a:rPr lang="en-US" sz="1800" spc="-7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bin_k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(4));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1187450" marR="165481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i_idx</a:t>
                      </a:r>
                      <a:r>
                        <a:rPr lang="en-US" sz="1800" spc="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bi2de(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bin_nat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(1:2),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'left-</a:t>
                      </a:r>
                      <a:r>
                        <a:rPr lang="en-US" sz="1800" spc="-10" dirty="0" err="1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msb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)+1;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q_idx</a:t>
                      </a:r>
                      <a:r>
                        <a:rPr lang="en-US" sz="1800" spc="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bi2de(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bin_nat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(3:4),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'left-</a:t>
                      </a:r>
                      <a:r>
                        <a:rPr lang="en-US" sz="1800" spc="-10" dirty="0" err="1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msb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)+1;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1187450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const(k+1)</a:t>
                      </a:r>
                      <a:r>
                        <a:rPr lang="en-US" sz="1800" spc="-4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I_levels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i_idx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)+1j*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Q_levels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q_idx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908050">
                        <a:lnSpc>
                          <a:spcPct val="100000"/>
                        </a:lnSpc>
                      </a:pPr>
                      <a:r>
                        <a:rPr lang="en-US" sz="1800" spc="-2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end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908050" marR="2009139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const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const/sqrt(mean(abs(const).^2));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symbols</a:t>
                      </a:r>
                      <a:r>
                        <a:rPr lang="en-US" sz="1800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const(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idx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).';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27380">
                        <a:lnSpc>
                          <a:spcPct val="100000"/>
                        </a:lnSpc>
                      </a:pPr>
                      <a:r>
                        <a:rPr lang="en-US" sz="1800" spc="-1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otherwise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908050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error(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'Unsupported</a:t>
                      </a:r>
                      <a:r>
                        <a:rPr lang="en-US" sz="1800" spc="-10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modulation</a:t>
                      </a:r>
                      <a:r>
                        <a:rPr lang="en-US" sz="1800" spc="-1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type'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8615">
                        <a:lnSpc>
                          <a:spcPct val="100000"/>
                        </a:lnSpc>
                      </a:pPr>
                      <a:r>
                        <a:rPr lang="en-US" sz="1800" spc="-2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end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lang="en-US" sz="1800" spc="-2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end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1187450">
                        <a:lnSpc>
                          <a:spcPct val="100000"/>
                        </a:lnSpc>
                      </a:pPr>
                      <a:endParaRPr lang="en-US" sz="1800" dirty="0">
                        <a:latin typeface="Consolas"/>
                        <a:cs typeface="Consola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0CF23D-90A9-17F6-60DF-05A813C5C690}"/>
              </a:ext>
            </a:extLst>
          </p:cNvPr>
          <p:cNvSpPr txBox="1"/>
          <p:nvPr/>
        </p:nvSpPr>
        <p:spPr>
          <a:xfrm>
            <a:off x="1054313" y="564007"/>
            <a:ext cx="17011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/>
                <a:cs typeface="Times New Roman"/>
              </a:rPr>
              <a:t>Modulation</a:t>
            </a:r>
            <a:r>
              <a:rPr lang="en-US" sz="2000" b="1" spc="-10" dirty="0">
                <a:latin typeface="Times New Roman"/>
                <a:cs typeface="Times New Roman"/>
              </a:rPr>
              <a:t>:</a:t>
            </a:r>
            <a:endParaRPr lang="en-US" sz="2000" b="1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M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122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53D5D-E297-3FBE-794E-A449B09EC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0575-A186-E1DE-E68A-45BAEBF69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21" y="246253"/>
            <a:ext cx="6172200" cy="914892"/>
          </a:xfrm>
        </p:spPr>
        <p:txBody>
          <a:bodyPr/>
          <a:lstStyle/>
          <a:p>
            <a:r>
              <a:rPr lang="en-US" dirty="0"/>
              <a:t>Code - Transmitter 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2ED08-FD35-6B0A-416F-98E0092D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A4FB6-ACA2-D7CD-D418-2B0692E1C9DF}"/>
              </a:ext>
            </a:extLst>
          </p:cNvPr>
          <p:cNvSpPr txBox="1"/>
          <p:nvPr/>
        </p:nvSpPr>
        <p:spPr>
          <a:xfrm>
            <a:off x="1360281" y="128518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Rayleigh Channel Implementation: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0E38544-BA4F-8EDD-775D-F7EC141C8A68}"/>
              </a:ext>
            </a:extLst>
          </p:cNvPr>
          <p:cNvGraphicFramePr>
            <a:graphicFrameLocks noGrp="1"/>
          </p:cNvGraphicFramePr>
          <p:nvPr/>
        </p:nvGraphicFramePr>
        <p:xfrm>
          <a:off x="1360281" y="1809328"/>
          <a:ext cx="9823533" cy="1932940"/>
        </p:xfrm>
        <a:graphic>
          <a:graphicData uri="http://schemas.openxmlformats.org/drawingml/2006/table">
            <a:tbl>
              <a:tblPr firstRow="1" firstCol="1" bandRow="1"/>
              <a:tblGrid>
                <a:gridCol w="9823533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180607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function</a:t>
                      </a:r>
                      <a:r>
                        <a:rPr lang="en-US" sz="1800" spc="-1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rx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h]</a:t>
                      </a:r>
                      <a:r>
                        <a:rPr lang="en-US"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rayleigh_channel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tx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N0)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8615">
                        <a:lnSpc>
                          <a:spcPct val="100000"/>
                        </a:lnSpc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tx</a:t>
                      </a:r>
                      <a:r>
                        <a:rPr lang="en-US" sz="1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tx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(:);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ensure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column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vector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8615" marR="46799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h</a:t>
                      </a:r>
                      <a:r>
                        <a:rPr lang="en-US" sz="1800" spc="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randn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(length(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tx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),1)</a:t>
                      </a:r>
                      <a:r>
                        <a:rPr lang="en-US" sz="1800" spc="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+</a:t>
                      </a:r>
                      <a:r>
                        <a:rPr lang="en-US" sz="1800" spc="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1j*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randn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(length(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tx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),1))/sqrt(2);</a:t>
                      </a:r>
                      <a:r>
                        <a:rPr lang="en-US" sz="1800" spc="8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Rayleigh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n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sqrt(N0/2)*(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randn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(length(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tx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),1)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+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1j*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randn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(length(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tx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),1));</a:t>
                      </a:r>
                      <a:r>
                        <a:rPr lang="en-US" sz="1800" spc="4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AWGN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rx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h</a:t>
                      </a:r>
                      <a:r>
                        <a:rPr lang="en-US"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.*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tx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+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n;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lang="en-US" sz="1800" spc="-2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end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27380" marR="3679825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onsolas"/>
                        <a:cs typeface="Consola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A7C7A12-186B-8240-3CEB-87A367CD3465}"/>
              </a:ext>
            </a:extLst>
          </p:cNvPr>
          <p:cNvSpPr txBox="1"/>
          <p:nvPr/>
        </p:nvSpPr>
        <p:spPr>
          <a:xfrm>
            <a:off x="1360281" y="380977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 Processing: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200799-0735-2FAD-E538-336D815EDC74}"/>
              </a:ext>
            </a:extLst>
          </p:cNvPr>
          <p:cNvGraphicFramePr>
            <a:graphicFrameLocks noGrp="1"/>
          </p:cNvGraphicFramePr>
          <p:nvPr/>
        </p:nvGraphicFramePr>
        <p:xfrm>
          <a:off x="1360280" y="4313682"/>
          <a:ext cx="9823533" cy="1122680"/>
        </p:xfrm>
        <a:graphic>
          <a:graphicData uri="http://schemas.openxmlformats.org/drawingml/2006/table">
            <a:tbl>
              <a:tblPr firstRow="1" firstCol="1" bandRow="1"/>
              <a:tblGrid>
                <a:gridCol w="9823533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914892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function</a:t>
                      </a:r>
                      <a:r>
                        <a:rPr lang="en-US" sz="1800" spc="-3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z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equalize(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rx,h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7345" marR="388112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Channel</a:t>
                      </a:r>
                      <a:r>
                        <a:rPr lang="en-US" sz="1800" spc="-3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equalization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z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rx</a:t>
                      </a:r>
                      <a:r>
                        <a:rPr lang="en-US"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./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h;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lang="en-US" sz="1800" spc="-2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end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27380" marR="3679825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onsolas"/>
                        <a:cs typeface="Consola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259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40F0-14EE-7988-105F-70F75ECA5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DC100-5DD5-D0A2-8163-FF01C9151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21" y="246253"/>
            <a:ext cx="6172200" cy="914892"/>
          </a:xfrm>
        </p:spPr>
        <p:txBody>
          <a:bodyPr/>
          <a:lstStyle/>
          <a:p>
            <a:r>
              <a:rPr lang="en-US" dirty="0"/>
              <a:t>Code - Transmitter 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89A17-6EEA-AA72-DEC3-8793056EB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B9502-3BCF-8D09-025D-A6D9A420B43A}"/>
              </a:ext>
            </a:extLst>
          </p:cNvPr>
          <p:cNvSpPr txBox="1"/>
          <p:nvPr/>
        </p:nvSpPr>
        <p:spPr>
          <a:xfrm>
            <a:off x="1360280" y="108512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Demapping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758A40-9ECF-AEE7-13D0-6AFDF9497AC8}"/>
              </a:ext>
            </a:extLst>
          </p:cNvPr>
          <p:cNvGraphicFramePr>
            <a:graphicFrameLocks noGrp="1"/>
          </p:cNvGraphicFramePr>
          <p:nvPr/>
        </p:nvGraphicFramePr>
        <p:xfrm>
          <a:off x="1360280" y="1518989"/>
          <a:ext cx="9823533" cy="1932940"/>
        </p:xfrm>
        <a:graphic>
          <a:graphicData uri="http://schemas.openxmlformats.org/drawingml/2006/table">
            <a:tbl>
              <a:tblPr firstRow="1" firstCol="1" bandRow="1"/>
              <a:tblGrid>
                <a:gridCol w="9823533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1694094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function</a:t>
                      </a:r>
                      <a:r>
                        <a:rPr lang="en-US" sz="1800" spc="-2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bits_dec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decode_bits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bits_rx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repetition_factor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-3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Majority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vote</a:t>
                      </a:r>
                      <a:r>
                        <a:rPr lang="en-US" sz="1800" spc="-4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decoding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7345" marR="130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bits_matrix</a:t>
                      </a:r>
                      <a:r>
                        <a:rPr lang="en-US" sz="1800" spc="-8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8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reshape(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bits_rx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9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repetition_factor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8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[]);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bits_dec</a:t>
                      </a:r>
                      <a:r>
                        <a:rPr lang="en-US" sz="1800" spc="-6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5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sum(bits_matrix,1)</a:t>
                      </a:r>
                      <a:r>
                        <a:rPr lang="en-US" sz="1800" spc="-5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&gt;=</a:t>
                      </a:r>
                      <a:r>
                        <a:rPr lang="en-US" sz="1800" spc="-5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ceil(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repetition_factor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/2);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bits_dec</a:t>
                      </a:r>
                      <a:r>
                        <a:rPr lang="en-US" sz="1800" spc="-5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bits_dec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.';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-4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column</a:t>
                      </a:r>
                      <a:r>
                        <a:rPr lang="en-US" sz="1800" spc="-4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vector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207010">
                        <a:lnSpc>
                          <a:spcPct val="100000"/>
                        </a:lnSpc>
                      </a:pPr>
                      <a:r>
                        <a:rPr lang="en-US" sz="1800" spc="-2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end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27380" marR="3679825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onsolas"/>
                        <a:cs typeface="Consola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2C8B74F-FD06-8833-ED8B-6C2D941C6D15}"/>
              </a:ext>
            </a:extLst>
          </p:cNvPr>
          <p:cNvSpPr txBox="1"/>
          <p:nvPr/>
        </p:nvSpPr>
        <p:spPr>
          <a:xfrm>
            <a:off x="1360280" y="350382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Decoding: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94A73A-FBB4-7814-FFDA-CDBF1941B87C}"/>
              </a:ext>
            </a:extLst>
          </p:cNvPr>
          <p:cNvGraphicFramePr>
            <a:graphicFrameLocks noGrp="1"/>
          </p:cNvGraphicFramePr>
          <p:nvPr/>
        </p:nvGraphicFramePr>
        <p:xfrm>
          <a:off x="1360279" y="3955837"/>
          <a:ext cx="9823533" cy="2506980"/>
        </p:xfrm>
        <a:graphic>
          <a:graphicData uri="http://schemas.openxmlformats.org/drawingml/2006/table">
            <a:tbl>
              <a:tblPr firstRow="1" firstCol="1" bandRow="1"/>
              <a:tblGrid>
                <a:gridCol w="9823533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914892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function</a:t>
                      </a:r>
                      <a:r>
                        <a:rPr lang="en-US" sz="1800" spc="-1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bits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demap_symbols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(symbols,</a:t>
                      </a:r>
                      <a:r>
                        <a:rPr lang="en-US"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modulation)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7345" marR="3462654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Demap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symbols</a:t>
                      </a:r>
                      <a:r>
                        <a:rPr lang="en-US" sz="1800" spc="-4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back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to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bits </a:t>
                      </a:r>
                      <a:r>
                        <a:rPr lang="en-US" sz="180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switch</a:t>
                      </a:r>
                      <a:r>
                        <a:rPr lang="en-US" sz="1800" spc="-3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upper(modulation)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26110"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case</a:t>
                      </a:r>
                      <a:r>
                        <a:rPr lang="en-US" sz="1800" spc="-3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'BPSK'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26110" marR="3043555" indent="2800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bits</a:t>
                      </a:r>
                      <a:r>
                        <a:rPr lang="en-US" sz="1800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real(symbols)</a:t>
                      </a:r>
                      <a:r>
                        <a:rPr lang="en-US" sz="1800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&gt;=</a:t>
                      </a:r>
                      <a:r>
                        <a:rPr lang="en-US" sz="1800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0; </a:t>
                      </a:r>
                    </a:p>
                    <a:p>
                      <a:pPr marL="626110" marR="3043555" indent="2800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lang="en-US" sz="180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case</a:t>
                      </a:r>
                      <a:r>
                        <a:rPr lang="en-US" sz="1800" spc="-3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'QPSK'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906144" marR="241490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bits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zeros(2*length(symbols),1); bits(1:2:end-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1)</a:t>
                      </a:r>
                      <a:r>
                        <a:rPr lang="en-US" sz="1800" spc="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real(symbols)&gt;=0;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557530" marR="2556510" indent="3486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bits(2:2:end)</a:t>
                      </a:r>
                      <a:r>
                        <a:rPr lang="en-US" sz="1800" spc="-5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5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imag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(symbols)&gt;=0; </a:t>
                      </a: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onsolas"/>
                        <a:cs typeface="Consola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942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80F73-56E3-3DF8-C36A-91227936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8870-3EC1-EF74-B4F9-09F037BC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18" y="55230"/>
            <a:ext cx="4308307" cy="597138"/>
          </a:xfrm>
        </p:spPr>
        <p:txBody>
          <a:bodyPr/>
          <a:lstStyle/>
          <a:p>
            <a:r>
              <a:rPr lang="en-US" dirty="0"/>
              <a:t>Code - Transmitter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32C732-ECE2-396D-79CF-BDBFF5B4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1B283A-BDD0-D616-20BF-E06A683F45D8}"/>
              </a:ext>
            </a:extLst>
          </p:cNvPr>
          <p:cNvGraphicFramePr>
            <a:graphicFrameLocks noGrp="1"/>
          </p:cNvGraphicFramePr>
          <p:nvPr/>
        </p:nvGraphicFramePr>
        <p:xfrm>
          <a:off x="1054313" y="917950"/>
          <a:ext cx="9471436" cy="5499100"/>
        </p:xfrm>
        <a:graphic>
          <a:graphicData uri="http://schemas.openxmlformats.org/drawingml/2006/table">
            <a:tbl>
              <a:tblPr firstRow="1" firstCol="1" bandRow="1"/>
              <a:tblGrid>
                <a:gridCol w="9471436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5376043">
                <a:tc>
                  <a:txBody>
                    <a:bodyPr/>
                    <a:lstStyle/>
                    <a:p>
                      <a:pPr marL="557530" marR="2556510" indent="3486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80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case</a:t>
                      </a:r>
                      <a:r>
                        <a:rPr lang="en-US" sz="1800" spc="-3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'16QAM'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symbols</a:t>
                      </a:r>
                      <a:r>
                        <a:rPr lang="en-US" sz="1800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4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symbols(:);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-4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ensure</a:t>
                      </a:r>
                      <a:r>
                        <a:rPr lang="en-US" sz="1800" spc="-4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column</a:t>
                      </a:r>
                      <a:r>
                        <a:rPr lang="en-US" sz="1800" spc="-4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vector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Define</a:t>
                      </a:r>
                      <a:r>
                        <a:rPr lang="en-US" sz="1800" spc="-3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constellation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7345" marR="21310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I_levels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[-3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-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1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3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1];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Q_levels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[-3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-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1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3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1];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const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zeros(16,1);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for</a:t>
                      </a:r>
                      <a:r>
                        <a:rPr lang="en-US" sz="1800" spc="-3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k=0:15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26110" marR="303911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bin_k</a:t>
                      </a:r>
                      <a:r>
                        <a:rPr lang="en-US" sz="1800" spc="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de2bi(k,4,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'left-msb'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bin_nat</a:t>
                      </a:r>
                      <a:r>
                        <a:rPr lang="en-US" sz="1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zeros(size(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bin_k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));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bin_nat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(1)</a:t>
                      </a:r>
                      <a:r>
                        <a:rPr lang="en-US" sz="1800" spc="-4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bin_k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(1);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26110" marR="22720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bin_nat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(2)</a:t>
                      </a:r>
                      <a:r>
                        <a:rPr lang="en-US" sz="1800" spc="-7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6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xor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bin_nat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(1),</a:t>
                      </a:r>
                      <a:r>
                        <a:rPr lang="en-US" sz="1800" spc="-6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bin_k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(2));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bin_nat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(3)</a:t>
                      </a:r>
                      <a:r>
                        <a:rPr lang="en-US" sz="1800" spc="-7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6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xor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bin_nat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(2),</a:t>
                      </a:r>
                      <a:r>
                        <a:rPr lang="en-US" sz="1800" spc="-6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bin_k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(3));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bin_nat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(4)</a:t>
                      </a:r>
                      <a:r>
                        <a:rPr lang="en-US" sz="1800" spc="-7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6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xor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bin_nat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(3),</a:t>
                      </a:r>
                      <a:r>
                        <a:rPr lang="en-US" sz="1800" spc="-6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bin_k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(4));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i_idx</a:t>
                      </a:r>
                      <a:r>
                        <a:rPr lang="en-US" sz="1800" spc="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bi2de(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bin_nat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(1:2),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'left-</a:t>
                      </a:r>
                      <a:r>
                        <a:rPr lang="en-US" sz="1800" spc="-10" dirty="0" err="1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msb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)+1;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q_idx</a:t>
                      </a:r>
                      <a:r>
                        <a:rPr lang="en-US" sz="1800" spc="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bi2de(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bin_nat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(3:4),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'left-</a:t>
                      </a:r>
                      <a:r>
                        <a:rPr lang="en-US" sz="1800" spc="-10" dirty="0" err="1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msb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)+1;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26110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const(k+1)</a:t>
                      </a:r>
                      <a:r>
                        <a:rPr lang="en-US" sz="1800" spc="-4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I_levels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i_idx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)+1j*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Q_levels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q_idx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lang="en-US" sz="1800" spc="-2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end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const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const/sqrt(mean(abs(const).^2));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-4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Nearest</a:t>
                      </a:r>
                      <a:r>
                        <a:rPr lang="en-US" sz="1800" spc="-4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neighbor</a:t>
                      </a:r>
                      <a:r>
                        <a:rPr lang="en-US" sz="1800" spc="-4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detection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7345" marR="15748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[~,</a:t>
                      </a:r>
                      <a:r>
                        <a:rPr lang="en-US" sz="1800" spc="-5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idx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]</a:t>
                      </a:r>
                      <a:r>
                        <a:rPr lang="en-US" sz="1800" spc="-4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min(abs(symbols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-</a:t>
                      </a:r>
                      <a:r>
                        <a:rPr lang="en-US" sz="1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const.'),[],2);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-3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now</a:t>
                      </a:r>
                      <a:r>
                        <a:rPr lang="en-US" sz="1800" spc="-4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safe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gray</a:t>
                      </a:r>
                      <a:r>
                        <a:rPr lang="en-US" sz="1800" spc="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de2bi(idx-1,4,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'left-msb'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1187450">
                        <a:lnSpc>
                          <a:spcPct val="100000"/>
                        </a:lnSpc>
                      </a:pPr>
                      <a:endParaRPr lang="en-US" sz="1800" dirty="0">
                        <a:latin typeface="Consolas"/>
                        <a:cs typeface="Consola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E990E3F-34A7-D3B3-F666-963F4B0397EC}"/>
              </a:ext>
            </a:extLst>
          </p:cNvPr>
          <p:cNvSpPr txBox="1"/>
          <p:nvPr/>
        </p:nvSpPr>
        <p:spPr>
          <a:xfrm>
            <a:off x="1054313" y="564007"/>
            <a:ext cx="17011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/>
                <a:cs typeface="Times New Roman"/>
              </a:rPr>
              <a:t>Decoding</a:t>
            </a:r>
            <a:r>
              <a:rPr lang="en-US" sz="2000" b="1" spc="-10" dirty="0">
                <a:latin typeface="Times New Roman"/>
                <a:cs typeface="Times New Roman"/>
              </a:rPr>
              <a:t>:</a:t>
            </a:r>
            <a:endParaRPr lang="en-US" sz="2000" b="1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M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62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19C86-5F5B-78AD-8705-516E51A48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DE10-3125-06FD-043D-5D65DDFA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18" y="55230"/>
            <a:ext cx="4308307" cy="597138"/>
          </a:xfrm>
        </p:spPr>
        <p:txBody>
          <a:bodyPr/>
          <a:lstStyle/>
          <a:p>
            <a:r>
              <a:rPr lang="en-US" dirty="0"/>
              <a:t>Code - Transmitter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42E38-5594-72A3-4CCB-0701D5FB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4FBCF4-31D7-7A29-90BA-4F696C0DE794}"/>
              </a:ext>
            </a:extLst>
          </p:cNvPr>
          <p:cNvGraphicFramePr>
            <a:graphicFrameLocks noGrp="1"/>
          </p:cNvGraphicFramePr>
          <p:nvPr/>
        </p:nvGraphicFramePr>
        <p:xfrm>
          <a:off x="1054313" y="917951"/>
          <a:ext cx="9471436" cy="3274222"/>
        </p:xfrm>
        <a:graphic>
          <a:graphicData uri="http://schemas.openxmlformats.org/drawingml/2006/table">
            <a:tbl>
              <a:tblPr firstRow="1" firstCol="1" bandRow="1"/>
              <a:tblGrid>
                <a:gridCol w="9471436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3274222"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Reverse</a:t>
                      </a:r>
                      <a:r>
                        <a:rPr lang="en-US" sz="1800" spc="-3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Gray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7345" marR="3392804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bits_mat</a:t>
                      </a:r>
                      <a:r>
                        <a:rPr lang="en-US" sz="1800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zeros(size(gray));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bits_mat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(:,1)</a:t>
                      </a:r>
                      <a:r>
                        <a:rPr lang="en-US" sz="1800" spc="-5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6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gray(:,1);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bits_mat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(:,2)</a:t>
                      </a:r>
                      <a:r>
                        <a:rPr lang="en-US" sz="1800" spc="-5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6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xor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bits_mat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(:,1),gray(:,2));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bits_mat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(:,3)</a:t>
                      </a:r>
                      <a:r>
                        <a:rPr lang="en-US" sz="1800" spc="-5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6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xor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bits_mat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(:,2),gray(:,3));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7345" marR="227774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bits_mat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(:,4)</a:t>
                      </a:r>
                      <a:r>
                        <a:rPr lang="en-US" sz="1800" spc="-5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6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xor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bits_mat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(:,3),gray(:,4));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bits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reshape(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bits_mat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.',[],1);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26110">
                        <a:lnSpc>
                          <a:spcPct val="100000"/>
                        </a:lnSpc>
                      </a:pPr>
                      <a:r>
                        <a:rPr lang="en-US" sz="1800" spc="-1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otherwise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906144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error(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'Unsupported</a:t>
                      </a:r>
                      <a:r>
                        <a:rPr lang="en-US" sz="1800" spc="-10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modulation</a:t>
                      </a:r>
                      <a:r>
                        <a:rPr lang="en-US" sz="1800" spc="-1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type'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lang="en-US" sz="1800" spc="-2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end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lang="en-US" sz="1800" spc="-2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end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F360493-E7FD-E3F1-2238-F7336631327C}"/>
              </a:ext>
            </a:extLst>
          </p:cNvPr>
          <p:cNvSpPr txBox="1"/>
          <p:nvPr/>
        </p:nvSpPr>
        <p:spPr>
          <a:xfrm>
            <a:off x="1054313" y="564007"/>
            <a:ext cx="17011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/>
                <a:cs typeface="Times New Roman"/>
              </a:rPr>
              <a:t>Decoding</a:t>
            </a:r>
            <a:r>
              <a:rPr lang="en-US" sz="2000" b="1" spc="-10" dirty="0">
                <a:latin typeface="Times New Roman"/>
                <a:cs typeface="Times New Roman"/>
              </a:rPr>
              <a:t>:</a:t>
            </a:r>
            <a:endParaRPr lang="en-US" sz="2000" b="1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M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BB827-5ED1-F19B-802F-B2710089D882}"/>
              </a:ext>
            </a:extLst>
          </p:cNvPr>
          <p:cNvSpPr txBox="1"/>
          <p:nvPr/>
        </p:nvSpPr>
        <p:spPr>
          <a:xfrm>
            <a:off x="1066584" y="4222491"/>
            <a:ext cx="21127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10" dirty="0">
                <a:latin typeface="Times New Roman"/>
                <a:cs typeface="Times New Roman"/>
              </a:rPr>
              <a:t>BER </a:t>
            </a:r>
            <a:r>
              <a:rPr lang="en-US" sz="2000" b="1" spc="-10" dirty="0" err="1">
                <a:latin typeface="Times New Roman"/>
                <a:cs typeface="Times New Roman"/>
              </a:rPr>
              <a:t>Compution</a:t>
            </a:r>
            <a:r>
              <a:rPr lang="en-US" sz="2000" b="1" spc="-10" dirty="0">
                <a:latin typeface="Times New Roman"/>
                <a:cs typeface="Times New Roman"/>
              </a:rPr>
              <a:t>:</a:t>
            </a:r>
            <a:endParaRPr lang="en-US" sz="2000" b="1" dirty="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1753EBE-0515-81CE-EB34-1CD275D85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422546"/>
              </p:ext>
            </p:extLst>
          </p:nvPr>
        </p:nvGraphicFramePr>
        <p:xfrm>
          <a:off x="1066584" y="4622601"/>
          <a:ext cx="9471436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9471436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108010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function</a:t>
                      </a:r>
                      <a:r>
                        <a:rPr lang="en-US" sz="1800" spc="-3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BER</a:t>
                      </a:r>
                      <a:r>
                        <a:rPr lang="en-US" sz="1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compute_ber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tx,rx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8615"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Compute</a:t>
                      </a:r>
                      <a:r>
                        <a:rPr lang="en-US" sz="1800" spc="-4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Bit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Error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Rate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8615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BER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 sum(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tx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~=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rx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)/length(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tx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lang="en-US" sz="1800" spc="-2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end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62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22E56-FE40-A903-EA28-C7733F2BF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3E91-C5D6-6345-960A-65442D4D7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18" y="55230"/>
            <a:ext cx="4308307" cy="597138"/>
          </a:xfrm>
        </p:spPr>
        <p:txBody>
          <a:bodyPr/>
          <a:lstStyle/>
          <a:p>
            <a:r>
              <a:rPr lang="en-US" dirty="0"/>
              <a:t>Code - Transmitter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96B88-9490-3AD3-6A9C-0D59772E5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100F343-A907-17E2-7F9E-80B0DDA060BA}"/>
              </a:ext>
            </a:extLst>
          </p:cNvPr>
          <p:cNvGraphicFramePr>
            <a:graphicFrameLocks noGrp="1"/>
          </p:cNvGraphicFramePr>
          <p:nvPr/>
        </p:nvGraphicFramePr>
        <p:xfrm>
          <a:off x="1054313" y="917950"/>
          <a:ext cx="9471436" cy="5638800"/>
        </p:xfrm>
        <a:graphic>
          <a:graphicData uri="http://schemas.openxmlformats.org/drawingml/2006/table">
            <a:tbl>
              <a:tblPr firstRow="1" firstCol="1" bandRow="1"/>
              <a:tblGrid>
                <a:gridCol w="9471436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537604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lang="en-US" sz="180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for</a:t>
                      </a:r>
                      <a:r>
                        <a:rPr lang="en-US" sz="1800" spc="-1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idx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 1:length(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SNR_db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8615" marR="3101340"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%%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---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r>
                        <a:rPr lang="en-US" sz="1800" spc="-1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Noise</a:t>
                      </a:r>
                      <a:r>
                        <a:rPr lang="en-US" sz="1800" spc="-2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power</a:t>
                      </a:r>
                      <a:r>
                        <a:rPr lang="en-US" sz="1800" spc="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----</a:t>
                      </a:r>
                      <a:r>
                        <a:rPr lang="en-US" sz="1800" spc="-5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-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EbNo_linear</a:t>
                      </a:r>
                      <a:r>
                        <a:rPr lang="en-US" sz="1800" spc="-4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4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10^(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SNR_db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idx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)/10);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8615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N0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Eb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/</a:t>
                      </a:r>
                      <a:r>
                        <a:rPr lang="en-US" sz="1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EbNo_linear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*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bits_per_symbol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8615" marR="163766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%%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-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---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r>
                        <a:rPr lang="en-US" sz="1800" spc="-3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BER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without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repetition</a:t>
                      </a:r>
                      <a:r>
                        <a:rPr lang="en-US" sz="1800" spc="-3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(Normal)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----</a:t>
                      </a:r>
                      <a:r>
                        <a:rPr lang="en-US" sz="1800" spc="-5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-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tx_symbols_normal</a:t>
                      </a:r>
                      <a:r>
                        <a:rPr lang="en-US" sz="1800" spc="-9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8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map_bits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Tx_bits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9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modulation_type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8615">
                        <a:lnSpc>
                          <a:spcPct val="100000"/>
                        </a:lnSpc>
                      </a:pPr>
                      <a:r>
                        <a:rPr lang="en-US" sz="1800" spc="-10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rx_symbols_normal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h_normal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]</a:t>
                      </a:r>
                      <a:r>
                        <a:rPr lang="en-US" sz="1800" spc="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rayleigh_channel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tx_symbols_normal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N0);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8615" marR="14281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z_normal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equalize(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rx_symbols_normal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h_normal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rx_bits_normal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demap_symbols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z_normal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modulation_type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BER_Normal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idx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)</a:t>
                      </a:r>
                      <a:r>
                        <a:rPr lang="en-US" sz="1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compute_ber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Tx_bits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rx_bits_normal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8615" marR="1567815"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%%</a:t>
                      </a:r>
                      <a:r>
                        <a:rPr lang="en-US" sz="1800" spc="-2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---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BER</a:t>
                      </a:r>
                      <a:r>
                        <a:rPr lang="en-US" sz="1800" spc="-2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with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repetition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(factor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5)</a:t>
                      </a:r>
                      <a:r>
                        <a:rPr lang="en-US" sz="1800" spc="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----</a:t>
                      </a:r>
                      <a:r>
                        <a:rPr lang="en-US" sz="1800" spc="-5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-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Tx_bits_rep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encode_bits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Tx_bits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repetition_factor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tx_symbols_rep</a:t>
                      </a:r>
                      <a:r>
                        <a:rPr lang="en-US" sz="1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map_bits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Tx_bits_rep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modulation_type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8615" marR="108077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rx_symbols_rep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h_rep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]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rayleigh_channel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tx_symbols_rep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N0);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z_rep</a:t>
                      </a:r>
                      <a:r>
                        <a:rPr lang="en-US" sz="1800" spc="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equalize(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rx_symbols_rep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h_rep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8615">
                        <a:lnSpc>
                          <a:spcPct val="100000"/>
                        </a:lnSpc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rx_bits_rep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demap_symbols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z_rep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modulation_type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348615" marR="1707514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Rx_bits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 =</a:t>
                      </a:r>
                      <a:r>
                        <a:rPr lang="en-US"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decode_bits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rx_bits_rep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repetition_factor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BER_Rep5(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idx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)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compute_ber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Tx_bits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Rx_bits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lang="en-US" sz="1800" spc="-2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end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1187450">
                        <a:lnSpc>
                          <a:spcPct val="100000"/>
                        </a:lnSpc>
                      </a:pPr>
                      <a:endParaRPr lang="en-US" sz="1800" dirty="0">
                        <a:latin typeface="Consolas"/>
                        <a:cs typeface="Consola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93CBF0B-D8E3-A640-73EA-1A0506F693D0}"/>
              </a:ext>
            </a:extLst>
          </p:cNvPr>
          <p:cNvSpPr txBox="1"/>
          <p:nvPr/>
        </p:nvSpPr>
        <p:spPr>
          <a:xfrm>
            <a:off x="1054313" y="564007"/>
            <a:ext cx="38553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/>
                <a:cs typeface="Times New Roman"/>
              </a:rPr>
              <a:t>BER Simulation over SNR</a:t>
            </a:r>
            <a:r>
              <a:rPr lang="en-US" sz="2000" b="1" spc="-10" dirty="0">
                <a:latin typeface="Times New Roman"/>
                <a:cs typeface="Times New Roman"/>
              </a:rPr>
              <a:t>:</a:t>
            </a:r>
            <a:endParaRPr lang="en-US" sz="2000" b="1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M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59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50280-C715-1E47-FFBB-9DFA4C459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AB3B6-1CFA-DA39-C303-95CC743B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FA6513F-927E-E14A-92F7-0BFA37C1A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422962"/>
              </p:ext>
            </p:extLst>
          </p:nvPr>
        </p:nvGraphicFramePr>
        <p:xfrm>
          <a:off x="1396181" y="2623030"/>
          <a:ext cx="9399639" cy="161194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531775">
                  <a:extLst>
                    <a:ext uri="{9D8B030D-6E8A-4147-A177-3AD203B41FA5}">
                      <a16:colId xmlns:a16="http://schemas.microsoft.com/office/drawing/2014/main" val="3289254809"/>
                    </a:ext>
                  </a:extLst>
                </a:gridCol>
                <a:gridCol w="1620328">
                  <a:extLst>
                    <a:ext uri="{9D8B030D-6E8A-4147-A177-3AD203B41FA5}">
                      <a16:colId xmlns:a16="http://schemas.microsoft.com/office/drawing/2014/main" val="302906005"/>
                    </a:ext>
                  </a:extLst>
                </a:gridCol>
                <a:gridCol w="1691148">
                  <a:extLst>
                    <a:ext uri="{9D8B030D-6E8A-4147-A177-3AD203B41FA5}">
                      <a16:colId xmlns:a16="http://schemas.microsoft.com/office/drawing/2014/main" val="1187505463"/>
                    </a:ext>
                  </a:extLst>
                </a:gridCol>
                <a:gridCol w="2556388">
                  <a:extLst>
                    <a:ext uri="{9D8B030D-6E8A-4147-A177-3AD203B41FA5}">
                      <a16:colId xmlns:a16="http://schemas.microsoft.com/office/drawing/2014/main" val="1206755872"/>
                    </a:ext>
                  </a:extLst>
                </a:gridCol>
              </a:tblGrid>
              <a:tr h="4029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M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M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  <a:tabLst>
                          <a:tab pos="457200" algn="l"/>
                          <a:tab pos="920750" algn="ctr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</a:t>
                      </a:r>
                      <a:endParaRPr lang="en-UM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  <a:tabLst>
                          <a:tab pos="457200" algn="l"/>
                          <a:tab pos="920750" algn="ctr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M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9814010"/>
                  </a:ext>
                </a:extLst>
              </a:tr>
              <a:tr h="4029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ar-EG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احمد ابراهيم حسن ابراهيم </a:t>
                      </a:r>
                      <a:endParaRPr lang="en-UM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92200</a:t>
                      </a:r>
                      <a:r>
                        <a:rPr lang="ar-S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M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M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(Q3) OFDM</a:t>
                      </a:r>
                      <a:endParaRPr lang="en-UM" sz="18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1089991"/>
                  </a:ext>
                </a:extLst>
              </a:tr>
              <a:tr h="4029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ar-EG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احمد خلف محمد على</a:t>
                      </a:r>
                      <a:endParaRPr lang="en-UM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9220036</a:t>
                      </a:r>
                      <a:endParaRPr lang="en-UM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M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(Q1) &amp; (Q2) BPSK</a:t>
                      </a:r>
                      <a:endParaRPr lang="en-UM" sz="18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4257856"/>
                  </a:ext>
                </a:extLst>
              </a:tr>
              <a:tr h="4029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ar-S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احمد محمد إبراهيم   </a:t>
                      </a:r>
                      <a:endParaRPr lang="en-UM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9220078</a:t>
                      </a:r>
                      <a:endParaRPr lang="en-UM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M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(Q2) QPSK &amp; 16-QAM</a:t>
                      </a:r>
                      <a:endParaRPr lang="en-UM" sz="18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091153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4387452D-0855-CFAA-9A21-E38752D59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Team Members &amp; Roles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07F9B-519D-5D50-831B-3D0001C2E5EB}"/>
              </a:ext>
            </a:extLst>
          </p:cNvPr>
          <p:cNvSpPr txBox="1"/>
          <p:nvPr/>
        </p:nvSpPr>
        <p:spPr>
          <a:xfrm>
            <a:off x="3048000" y="445596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Team : 46</a:t>
            </a:r>
            <a:endParaRPr lang="en-UM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41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B988B-B115-0DA3-672E-EA5A9A970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B1D0-E773-B364-873C-B9D6BFAC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60" y="340365"/>
            <a:ext cx="4308307" cy="597138"/>
          </a:xfrm>
        </p:spPr>
        <p:txBody>
          <a:bodyPr/>
          <a:lstStyle/>
          <a:p>
            <a:r>
              <a:rPr lang="en-US" dirty="0"/>
              <a:t>Code - Transmitter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54581-DDDC-6691-2334-C757D8D9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6E5E1E-7102-E7C3-5463-58C2F7F16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951564"/>
              </p:ext>
            </p:extLst>
          </p:nvPr>
        </p:nvGraphicFramePr>
        <p:xfrm>
          <a:off x="1201797" y="2087990"/>
          <a:ext cx="9471436" cy="2194560"/>
        </p:xfrm>
        <a:graphic>
          <a:graphicData uri="http://schemas.openxmlformats.org/drawingml/2006/table">
            <a:tbl>
              <a:tblPr firstRow="1" firstCol="1" bandRow="1"/>
              <a:tblGrid>
                <a:gridCol w="9471436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1910290">
                <a:tc>
                  <a:txBody>
                    <a:bodyPr/>
                    <a:lstStyle/>
                    <a:p>
                      <a:pPr marL="66675" marR="427101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-2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PART</a:t>
                      </a:r>
                      <a:r>
                        <a:rPr lang="en-US" sz="1800" spc="-1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3:</a:t>
                      </a:r>
                      <a:r>
                        <a:rPr lang="en-US" sz="1800" spc="-1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Plot</a:t>
                      </a:r>
                      <a:r>
                        <a:rPr lang="en-US" sz="1800" spc="-1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Results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figure;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6675" marR="15474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semilogy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SNR_db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8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BER_Normal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8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'b-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o'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'LineWidth'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,1.5);</a:t>
                      </a:r>
                      <a:r>
                        <a:rPr lang="en-US" sz="1800" spc="-9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hold</a:t>
                      </a:r>
                      <a:r>
                        <a:rPr lang="en-US" sz="1800" spc="-8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on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;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semilogy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SNR_db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8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BER_Rep5,</a:t>
                      </a:r>
                      <a:r>
                        <a:rPr lang="en-US" sz="1800" spc="-8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'r-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s'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'LineWidth'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,1.5);</a:t>
                      </a:r>
                      <a:r>
                        <a:rPr lang="en-US" sz="1800" spc="-8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grid</a:t>
                      </a:r>
                      <a:r>
                        <a:rPr lang="en-US" sz="1800" spc="-8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on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6675" marR="36442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xlabel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'Eb/No</a:t>
                      </a:r>
                      <a:r>
                        <a:rPr lang="en-US" sz="1800" spc="-9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(dB)'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ylabel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'Bit</a:t>
                      </a:r>
                      <a:r>
                        <a:rPr lang="en-US" sz="1800" spc="-5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Error</a:t>
                      </a:r>
                      <a:r>
                        <a:rPr lang="en-US" sz="1800" spc="-4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Rate</a:t>
                      </a:r>
                      <a:r>
                        <a:rPr lang="en-US" sz="1800" spc="-5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(BER)'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lang="en-US" sz="1800" spc="-10" dirty="0">
                          <a:latin typeface="Consolas"/>
                          <a:cs typeface="Consolas"/>
                        </a:rPr>
                        <a:t>legend(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</a:t>
                      </a:r>
                      <a:r>
                        <a:rPr lang="en-US" sz="1800" spc="-10" dirty="0" err="1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Normal'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10" dirty="0" err="1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'Repetition</a:t>
                      </a:r>
                      <a:r>
                        <a:rPr lang="en-US" sz="1800" spc="9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5'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title(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sprintf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'%s</a:t>
                      </a:r>
                      <a:r>
                        <a:rPr lang="en-US" sz="1800" spc="-6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Performance</a:t>
                      </a:r>
                      <a:r>
                        <a:rPr lang="en-US" sz="1800" spc="-6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over</a:t>
                      </a:r>
                      <a:r>
                        <a:rPr lang="en-US" sz="1800" spc="-7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Rayleigh</a:t>
                      </a:r>
                      <a:r>
                        <a:rPr lang="en-US" sz="1800" spc="-6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Channel'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5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modulation_type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1187450">
                        <a:lnSpc>
                          <a:spcPct val="100000"/>
                        </a:lnSpc>
                      </a:pPr>
                      <a:endParaRPr lang="en-US" sz="1800" dirty="0">
                        <a:latin typeface="Consolas"/>
                        <a:cs typeface="Consola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F18A213-C0FC-DD27-A20B-035EA31F3AF0}"/>
              </a:ext>
            </a:extLst>
          </p:cNvPr>
          <p:cNvSpPr txBox="1"/>
          <p:nvPr/>
        </p:nvSpPr>
        <p:spPr>
          <a:xfrm>
            <a:off x="1201797" y="1734046"/>
            <a:ext cx="38553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/>
                <a:cs typeface="Times New Roman"/>
              </a:rPr>
              <a:t>Result Visualization</a:t>
            </a:r>
            <a:r>
              <a:rPr lang="en-US" sz="2000" b="1" spc="-10" dirty="0">
                <a:latin typeface="Times New Roman"/>
                <a:cs typeface="Times New Roman"/>
              </a:rPr>
              <a:t>:</a:t>
            </a:r>
            <a:endParaRPr lang="en-US" sz="2000" b="1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M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215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43" y="2572165"/>
            <a:ext cx="4698741" cy="1403498"/>
          </a:xfrm>
        </p:spPr>
        <p:txBody>
          <a:bodyPr/>
          <a:lstStyle/>
          <a:p>
            <a:r>
              <a:rPr lang="en-US" dirty="0"/>
              <a:t>OFDM System Simulation</a:t>
            </a:r>
            <a:endParaRPr lang="en-UM" dirty="0"/>
          </a:p>
        </p:txBody>
      </p:sp>
      <p:pic>
        <p:nvPicPr>
          <p:cNvPr id="4" name="Picture 3" descr="A diagram of a graph&#10;&#10;AI-generated content may be incorrect.">
            <a:extLst>
              <a:ext uri="{FF2B5EF4-FFF2-40B4-BE49-F238E27FC236}">
                <a16:creationId xmlns:a16="http://schemas.microsoft.com/office/drawing/2014/main" id="{B7641AA8-C41D-293F-BD76-4F5816DA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976" y="2167694"/>
            <a:ext cx="6680248" cy="25226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1E5D0-6F81-8204-11E9-CE28837F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DD4C-5327-4C23-B0AE-036A5358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4" y="567942"/>
            <a:ext cx="8644226" cy="543626"/>
          </a:xfrm>
        </p:spPr>
        <p:txBody>
          <a:bodyPr/>
          <a:lstStyle/>
          <a:p>
            <a:r>
              <a:rPr lang="en-US" dirty="0"/>
              <a:t>Flat Fading Channel 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DC259D-FB52-77A0-E814-7086B24431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6972" y="1731321"/>
            <a:ext cx="5727704" cy="3687763"/>
          </a:xfrm>
        </p:spPr>
        <p:txBody>
          <a:bodyPr>
            <a:normAutofit/>
          </a:bodyPr>
          <a:lstStyle/>
          <a:p>
            <a:r>
              <a:rPr lang="en-UM" sz="1800" b="1" dirty="0"/>
              <a:t>QPSK</a:t>
            </a:r>
            <a:r>
              <a:rPr lang="en-UM" sz="1800" dirty="0"/>
              <a:t> achieves lower BER than </a:t>
            </a:r>
            <a:r>
              <a:rPr lang="en-UM" sz="1800" b="1" dirty="0"/>
              <a:t>16-QAM</a:t>
            </a:r>
            <a:r>
              <a:rPr lang="en-UM" sz="1800" dirty="0"/>
              <a:t> due to its larger constellation distance</a:t>
            </a:r>
            <a:endParaRPr lang="en-US" sz="1800" dirty="0"/>
          </a:p>
          <a:p>
            <a:endParaRPr lang="en-US" sz="1800" dirty="0"/>
          </a:p>
          <a:p>
            <a:r>
              <a:rPr lang="en-UM" sz="1800" b="1" dirty="0"/>
              <a:t>Effect of Coding (Repetition 1/5): </a:t>
            </a:r>
            <a:endParaRPr lang="en-UM" sz="1800" dirty="0"/>
          </a:p>
          <a:p>
            <a:pPr lvl="1"/>
            <a:r>
              <a:rPr lang="en-US" sz="1800" dirty="0"/>
              <a:t>Fading a</a:t>
            </a:r>
            <a:r>
              <a:rPr lang="en-UM" sz="1800" dirty="0" err="1"/>
              <a:t>ffects</a:t>
            </a:r>
            <a:r>
              <a:rPr lang="en-UM" sz="1800" dirty="0"/>
              <a:t> all subcarriers simultaneously. </a:t>
            </a:r>
            <a:endParaRPr lang="en-US" sz="1800" dirty="0"/>
          </a:p>
          <a:p>
            <a:pPr lvl="1"/>
            <a:r>
              <a:rPr lang="en-US" sz="1800" dirty="0"/>
              <a:t>All</a:t>
            </a:r>
            <a:r>
              <a:rPr lang="en-UM" sz="1800" dirty="0"/>
              <a:t> 5 copies suffer the exact same fade. This results in the inability to </a:t>
            </a:r>
            <a:r>
              <a:rPr lang="en-US" sz="1800" dirty="0"/>
              <a:t>exploit the multi carrier advantages</a:t>
            </a:r>
          </a:p>
          <a:p>
            <a:pPr lvl="1"/>
            <a:r>
              <a:rPr lang="en-UM" sz="1800" dirty="0"/>
              <a:t>The improvement seen in is purely due to energy of the repetition code</a:t>
            </a: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A5D-4989-8B37-F547-425C59F72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9D43A5-AEF0-588B-F2DB-842BE5E41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574" y="1558477"/>
            <a:ext cx="6178231" cy="435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79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F0D02-D3CB-9FA5-A7F2-D043208AC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B24F-C767-246D-D159-FBB25657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4" y="567942"/>
            <a:ext cx="8644226" cy="543626"/>
          </a:xfrm>
        </p:spPr>
        <p:txBody>
          <a:bodyPr/>
          <a:lstStyle/>
          <a:p>
            <a:r>
              <a:rPr lang="en-US" dirty="0"/>
              <a:t>Flat Fading Channel 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E1603-CFAF-B1ED-CD06-1B967D1B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74A3D0-C1F8-013D-42FF-4EBBEF44E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38" y="1555032"/>
            <a:ext cx="5485009" cy="3862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72ADF-66E8-CC8F-F03C-9469E18C4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1558478"/>
            <a:ext cx="5485009" cy="3859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5FDB4-8953-EDA6-C71A-3524D12CF257}"/>
              </a:ext>
            </a:extLst>
          </p:cNvPr>
          <p:cNvSpPr txBox="1"/>
          <p:nvPr/>
        </p:nvSpPr>
        <p:spPr>
          <a:xfrm>
            <a:off x="1057709" y="5417574"/>
            <a:ext cx="393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Same energy per information bit</a:t>
            </a:r>
            <a:endParaRPr lang="en-UM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F7F32-29DF-1218-EFCB-6CEC940C09E7}"/>
              </a:ext>
            </a:extLst>
          </p:cNvPr>
          <p:cNvSpPr txBox="1"/>
          <p:nvPr/>
        </p:nvSpPr>
        <p:spPr>
          <a:xfrm>
            <a:off x="7016870" y="5432945"/>
            <a:ext cx="38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Same energy per transmission bit</a:t>
            </a:r>
            <a:endParaRPr lang="en-UM" b="1" dirty="0"/>
          </a:p>
        </p:txBody>
      </p:sp>
    </p:spTree>
    <p:extLst>
      <p:ext uri="{BB962C8B-B14F-4D97-AF65-F5344CB8AC3E}">
        <p14:creationId xmlns:p14="http://schemas.microsoft.com/office/powerpoint/2010/main" val="1822922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86D16-5B18-8D6B-CE0B-C91A5953A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6899E-4D9A-2C9D-84D8-492499A69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4" y="567942"/>
            <a:ext cx="8644226" cy="543626"/>
          </a:xfrm>
        </p:spPr>
        <p:txBody>
          <a:bodyPr/>
          <a:lstStyle/>
          <a:p>
            <a:r>
              <a:rPr lang="en-US" dirty="0"/>
              <a:t>Frequency Selective Fading Channel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85FA62-085D-9C4B-87D1-E11751B0116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6972" y="1731321"/>
            <a:ext cx="5727704" cy="4374511"/>
          </a:xfrm>
        </p:spPr>
        <p:txBody>
          <a:bodyPr>
            <a:normAutofit/>
          </a:bodyPr>
          <a:lstStyle/>
          <a:p>
            <a:r>
              <a:rPr lang="en-UM" sz="1800" b="1" dirty="0"/>
              <a:t>QPSK</a:t>
            </a:r>
            <a:r>
              <a:rPr lang="en-UM" sz="1800" dirty="0"/>
              <a:t> achieves lower BER than </a:t>
            </a:r>
            <a:r>
              <a:rPr lang="en-UM" sz="1800" b="1" dirty="0"/>
              <a:t>16-QAM</a:t>
            </a:r>
            <a:r>
              <a:rPr lang="en-UM" sz="1800" dirty="0"/>
              <a:t> due to its larger constellation distance</a:t>
            </a:r>
            <a:endParaRPr lang="en-US" sz="1800" dirty="0"/>
          </a:p>
          <a:p>
            <a:endParaRPr lang="en-US" sz="1800" dirty="0"/>
          </a:p>
          <a:p>
            <a:r>
              <a:rPr lang="en-UM" sz="1800" b="1" dirty="0"/>
              <a:t>Effect of Coding (Repetition 1/5): </a:t>
            </a:r>
            <a:endParaRPr lang="en-US" sz="1800" b="1" dirty="0"/>
          </a:p>
          <a:p>
            <a:pPr lvl="1"/>
            <a:r>
              <a:rPr lang="en-US" sz="1800" dirty="0"/>
              <a:t>Fading on different subcarriers is independent</a:t>
            </a:r>
            <a:endParaRPr lang="en-UM" sz="1800" dirty="0"/>
          </a:p>
          <a:p>
            <a:pPr lvl="1"/>
            <a:r>
              <a:rPr lang="en-US" sz="1800" dirty="0"/>
              <a:t>System is exploiting the multi carrier advantages. </a:t>
            </a:r>
          </a:p>
          <a:p>
            <a:pPr lvl="1"/>
            <a:r>
              <a:rPr lang="en-US" sz="1800" dirty="0"/>
              <a:t>Repetition code spreads the 5 copies of a bit across different subcarriers. </a:t>
            </a:r>
          </a:p>
          <a:p>
            <a:pPr lvl="1"/>
            <a:r>
              <a:rPr lang="en-US" sz="1800" dirty="0"/>
              <a:t>The probability of 3 of 5 subcarriers being in a deep fade simultaneously is low.</a:t>
            </a:r>
          </a:p>
          <a:p>
            <a:pPr lvl="1"/>
            <a:r>
              <a:rPr lang="en-US" sz="1800" dirty="0"/>
              <a:t>Some </a:t>
            </a:r>
            <a:r>
              <a:rPr lang="en-UM" sz="1800" dirty="0"/>
              <a:t>improvement </a:t>
            </a:r>
            <a:r>
              <a:rPr lang="en-US" sz="1800" dirty="0"/>
              <a:t>is </a:t>
            </a:r>
            <a:r>
              <a:rPr lang="en-UM" sz="1800" dirty="0"/>
              <a:t>due to energy of the repetition code</a:t>
            </a: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26270A-3AFA-9E54-7D87-ABD13D2A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D15B64-2CF4-78B6-FDBD-C318CE2DFC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88369" y="1558478"/>
            <a:ext cx="5956184" cy="429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2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B24E-A9FD-F079-EA6C-907A4E41D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1AAB-AA68-6DC6-62F3-3B6BFE6ED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4" y="567942"/>
            <a:ext cx="8644226" cy="543626"/>
          </a:xfrm>
        </p:spPr>
        <p:txBody>
          <a:bodyPr/>
          <a:lstStyle/>
          <a:p>
            <a:r>
              <a:rPr lang="en-US" dirty="0"/>
              <a:t>Frequency Selective Fading Channel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822C3-7E73-6100-96B2-520DF5D2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1CB90D-5017-B1F8-12A1-6FEE39E901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26061" y="1555032"/>
            <a:ext cx="5360562" cy="3862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74213A-1AD2-064F-4020-9564D567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2596" y="1558478"/>
            <a:ext cx="5326744" cy="3859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C6A3C1-BFEA-DFCD-93AA-96EA331A097F}"/>
              </a:ext>
            </a:extLst>
          </p:cNvPr>
          <p:cNvSpPr txBox="1"/>
          <p:nvPr/>
        </p:nvSpPr>
        <p:spPr>
          <a:xfrm>
            <a:off x="1057709" y="5417574"/>
            <a:ext cx="393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Same energy per information bit</a:t>
            </a:r>
            <a:endParaRPr lang="en-UM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ADDAD-ED81-5851-2A7A-A5A126CBC4B9}"/>
              </a:ext>
            </a:extLst>
          </p:cNvPr>
          <p:cNvSpPr txBox="1"/>
          <p:nvPr/>
        </p:nvSpPr>
        <p:spPr>
          <a:xfrm>
            <a:off x="7016870" y="5432945"/>
            <a:ext cx="38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Same energy per transmission bit</a:t>
            </a:r>
            <a:endParaRPr lang="en-UM" b="1" dirty="0"/>
          </a:p>
        </p:txBody>
      </p:sp>
    </p:spTree>
    <p:extLst>
      <p:ext uri="{BB962C8B-B14F-4D97-AF65-F5344CB8AC3E}">
        <p14:creationId xmlns:p14="http://schemas.microsoft.com/office/powerpoint/2010/main" val="2053424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D1F8D-5661-F7FE-E5A4-B634B8CAC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4F99-1FCE-B81E-9A03-DE7EABB4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21" y="246253"/>
            <a:ext cx="6172200" cy="914892"/>
          </a:xfrm>
        </p:spPr>
        <p:txBody>
          <a:bodyPr/>
          <a:lstStyle/>
          <a:p>
            <a:r>
              <a:rPr lang="en-US" dirty="0"/>
              <a:t>Code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D12D2-8139-61BC-D3F2-FF8F22F6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F6DCD1B-348C-88E0-24CB-1D09B3C06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285215"/>
              </p:ext>
            </p:extLst>
          </p:nvPr>
        </p:nvGraphicFramePr>
        <p:xfrm>
          <a:off x="1360282" y="2057400"/>
          <a:ext cx="9471436" cy="2743200"/>
        </p:xfrm>
        <a:graphic>
          <a:graphicData uri="http://schemas.openxmlformats.org/drawingml/2006/table">
            <a:tbl>
              <a:tblPr firstRow="1" firstCol="1" bandRow="1"/>
              <a:tblGrid>
                <a:gridCol w="9471436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15157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M" sz="18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===================== System Parameters =====================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cp = </a:t>
                      </a:r>
                      <a:r>
                        <a:rPr lang="ar-SA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16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;                        </a:t>
                      </a:r>
                      <a:r>
                        <a:rPr lang="en-UM" sz="18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Cyclic prefix length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rate = 1/5;                     </a:t>
                      </a:r>
                      <a:r>
                        <a:rPr lang="en-UM" sz="18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Coding rate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N_fft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256;                    </a:t>
                      </a:r>
                      <a:r>
                        <a:rPr lang="en-UM" sz="18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FFT size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Eb_N0_dB = 0:2:20;              </a:t>
                      </a:r>
                      <a:r>
                        <a:rPr lang="en-UM" sz="18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Eb/N0 range in dB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N_OFDM = 10000;                 </a:t>
                      </a:r>
                      <a:r>
                        <a:rPr lang="en-UM" sz="18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Number of OFDM symbols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modulation =</a:t>
                      </a:r>
                      <a:r>
                        <a:rPr lang="en-UM" sz="180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'QPSK'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;             </a:t>
                      </a:r>
                      <a:r>
                        <a:rPr lang="en-UM" sz="18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Modulation type: (BPSK, QPSK, 16QAM)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energy_type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M" sz="180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'</a:t>
                      </a:r>
                      <a:r>
                        <a:rPr lang="en-UM" sz="1800" dirty="0" err="1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Same_Per_Trans</a:t>
                      </a:r>
                      <a:r>
                        <a:rPr lang="en-UM" sz="180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'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; </a:t>
                      </a:r>
                      <a:r>
                        <a:rPr lang="en-UM" sz="18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Energy normalization type 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channel_type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M" sz="180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'</a:t>
                      </a:r>
                      <a:r>
                        <a:rPr lang="en-UM" sz="1800" dirty="0" err="1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FreqSel</a:t>
                      </a:r>
                      <a:r>
                        <a:rPr lang="en-UM" sz="180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'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;       </a:t>
                      </a:r>
                      <a:r>
                        <a:rPr lang="en-UM" sz="18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Channel type: Flat or Frequency Selective 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8098929-4BDB-9FA2-344F-8189D6B93439}"/>
              </a:ext>
            </a:extLst>
          </p:cNvPr>
          <p:cNvSpPr txBox="1"/>
          <p:nvPr/>
        </p:nvSpPr>
        <p:spPr>
          <a:xfrm>
            <a:off x="1284978" y="140921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Parameters:</a:t>
            </a:r>
            <a:endParaRPr lang="en-UM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970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C89D1-6A8A-A6C0-5E7F-1A460FED9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AEA56-5E17-5E1E-FFEE-6D950219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21" y="246253"/>
            <a:ext cx="6172200" cy="914892"/>
          </a:xfrm>
        </p:spPr>
        <p:txBody>
          <a:bodyPr/>
          <a:lstStyle/>
          <a:p>
            <a:r>
              <a:rPr lang="en-US" dirty="0"/>
              <a:t>Code - Transmitter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D5E16-5ABA-9062-9664-B2EA91F4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8C9BFA-8C43-0ACF-D973-2CDD450D7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530137"/>
              </p:ext>
            </p:extLst>
          </p:nvPr>
        </p:nvGraphicFramePr>
        <p:xfrm>
          <a:off x="1360282" y="2166395"/>
          <a:ext cx="9471436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9471436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9148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M" sz="180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function 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R =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generate_data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(m,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N_fft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,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N_code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</a:t>
                      </a:r>
                      <a:endParaRPr lang="en-US" sz="1800" dirty="0"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     </a:t>
                      </a:r>
                      <a:r>
                        <a:rPr lang="en-UM" sz="18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</a:t>
                      </a:r>
                      <a:r>
                        <a:rPr lang="en-US" sz="1800" dirty="0" err="1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N_code</a:t>
                      </a:r>
                      <a:r>
                        <a:rPr lang="en-US" sz="18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1 mean No coding it applied</a:t>
                      </a:r>
                      <a:endParaRPr lang="en-UM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R =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randi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([0 1], 1, floor(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N_fft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/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N_code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)*m);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80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</a:t>
                      </a:r>
                      <a:r>
                        <a:rPr lang="en-UM" sz="1800" dirty="0" err="1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nd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D85E97B-920C-1A7E-F418-0E998AA20D6A}"/>
              </a:ext>
            </a:extLst>
          </p:cNvPr>
          <p:cNvSpPr txBox="1"/>
          <p:nvPr/>
        </p:nvSpPr>
        <p:spPr>
          <a:xfrm>
            <a:off x="1225984" y="162446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Bitstream Generation: </a:t>
            </a:r>
            <a:endParaRPr lang="en-UM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E75033-F4C7-EF77-CF54-802EC446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504155"/>
              </p:ext>
            </p:extLst>
          </p:nvPr>
        </p:nvGraphicFramePr>
        <p:xfrm>
          <a:off x="1365198" y="4344244"/>
          <a:ext cx="9471436" cy="1645920"/>
        </p:xfrm>
        <a:graphic>
          <a:graphicData uri="http://schemas.openxmlformats.org/drawingml/2006/table">
            <a:tbl>
              <a:tblPr firstRow="1" firstCol="1" bandRow="1"/>
              <a:tblGrid>
                <a:gridCol w="9471436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9148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M" sz="180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function 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R = Encoder(data, m,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N_fft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,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N_code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</a:t>
                      </a:r>
                      <a:endParaRPr lang="en-US" sz="1800" dirty="0"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       </a:t>
                      </a:r>
                      <a:r>
                        <a:rPr kumimoji="0" lang="en-UM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8013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+mn-cs"/>
                        </a:rPr>
                        <a:t>%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8013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+mn-cs"/>
                        </a:rPr>
                        <a:t>N_code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8013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+mn-cs"/>
                        </a:rPr>
                        <a:t> = 1 mean No coding it applied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encoded_data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repelem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(data,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N_code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);</a:t>
                      </a:r>
                      <a:endParaRPr lang="en-US" sz="1800" dirty="0"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       </a:t>
                      </a:r>
                      <a:r>
                        <a:rPr kumimoji="0" lang="en-UM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8013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+mn-cs"/>
                        </a:rPr>
                        <a:t>%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8013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+mn-cs"/>
                        </a:rPr>
                        <a:t>Padding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R = [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encoded_data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, zeros(1, (m*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N_fft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)-length(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encoded_data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))];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800" kern="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M" sz="1800" kern="0" dirty="0" err="1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nd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5764A20-0FCB-A35E-393E-D16B2EBFAE0E}"/>
              </a:ext>
            </a:extLst>
          </p:cNvPr>
          <p:cNvSpPr txBox="1"/>
          <p:nvPr/>
        </p:nvSpPr>
        <p:spPr>
          <a:xfrm>
            <a:off x="1230900" y="380231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Encoder: </a:t>
            </a:r>
            <a:endParaRPr lang="en-UM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288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3CF3F-C967-FC64-619F-FB25315AD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2074F-83DB-3FBA-FFA7-472C499B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21" y="246253"/>
            <a:ext cx="6172200" cy="914892"/>
          </a:xfrm>
        </p:spPr>
        <p:txBody>
          <a:bodyPr/>
          <a:lstStyle/>
          <a:p>
            <a:r>
              <a:rPr lang="en-US" dirty="0"/>
              <a:t>Code - Transmitter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E4406-2C72-0DE5-742D-D9736EEC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F737B7-1730-B3F1-C6EC-BC17AF187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895695"/>
              </p:ext>
            </p:extLst>
          </p:nvPr>
        </p:nvGraphicFramePr>
        <p:xfrm>
          <a:off x="1360282" y="2166395"/>
          <a:ext cx="9471436" cy="2743200"/>
        </p:xfrm>
        <a:graphic>
          <a:graphicData uri="http://schemas.openxmlformats.org/drawingml/2006/table">
            <a:tbl>
              <a:tblPr firstRow="1" firstCol="1" bandRow="1"/>
              <a:tblGrid>
                <a:gridCol w="9471436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9148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M" sz="180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function 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R =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Interleaver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(mod, data)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</a:t>
                      </a:r>
                      <a:r>
                        <a:rPr lang="en-UM" sz="180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if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isequal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(mod, </a:t>
                      </a:r>
                      <a:r>
                        <a:rPr lang="en-UM" sz="180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'BPSK'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reshape_tx_data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reshape(data, 8, 32)';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</a:t>
                      </a:r>
                      <a:r>
                        <a:rPr lang="en-UM" sz="180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elseif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isequal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(mod, </a:t>
                      </a:r>
                      <a:r>
                        <a:rPr lang="en-UM" sz="180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'QPSK'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reshape_tx_data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reshape(data, 16, 32)';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</a:t>
                      </a:r>
                      <a:r>
                        <a:rPr lang="en-UM" sz="180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elseif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isequal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(mod, </a:t>
                      </a:r>
                      <a:r>
                        <a:rPr lang="en-UM" sz="180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'16QAM'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reshape_tx_data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reshape(data, 32, 32)';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</a:t>
                      </a:r>
                      <a:r>
                        <a:rPr lang="en-UM" sz="180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end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R =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reshape_tx_data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(:)';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end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A4D6453-2F03-8975-78CB-C01196BC7263}"/>
              </a:ext>
            </a:extLst>
          </p:cNvPr>
          <p:cNvSpPr txBox="1"/>
          <p:nvPr/>
        </p:nvSpPr>
        <p:spPr>
          <a:xfrm>
            <a:off x="1225984" y="162446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Interleaver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M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234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BF911-991F-739F-2A16-A6F8F5CA0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373A-EB39-5EED-535D-482AEDB35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21" y="246253"/>
            <a:ext cx="6172200" cy="914892"/>
          </a:xfrm>
        </p:spPr>
        <p:txBody>
          <a:bodyPr/>
          <a:lstStyle/>
          <a:p>
            <a:r>
              <a:rPr lang="en-US" dirty="0"/>
              <a:t>Code - Transmitter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583CC-F46B-1314-16E4-73D254CFF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033507-F984-EB42-B80D-9971C3081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917687"/>
              </p:ext>
            </p:extLst>
          </p:nvPr>
        </p:nvGraphicFramePr>
        <p:xfrm>
          <a:off x="1360282" y="2166395"/>
          <a:ext cx="9471436" cy="2194560"/>
        </p:xfrm>
        <a:graphic>
          <a:graphicData uri="http://schemas.openxmlformats.org/drawingml/2006/table">
            <a:tbl>
              <a:tblPr firstRow="1" firstCol="1" bandRow="1"/>
              <a:tblGrid>
                <a:gridCol w="9471436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9148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M" sz="18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Mapper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mapper_output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Mapper(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interleaver_output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, modulation);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     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</a:t>
                      </a:r>
                      <a:r>
                        <a:rPr lang="en-UM" sz="1800" dirty="0" err="1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ifft</a:t>
                      </a:r>
                      <a:r>
                        <a:rPr lang="en-UM" sz="18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ifft_output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ifft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mapper_output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,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N_fft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);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cyclic extension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cyclic_output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[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ifft_output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(end-cp+1:end),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ifft_output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];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FC8390E-DA4D-B2F1-D6B4-88EE9A45D9AB}"/>
              </a:ext>
            </a:extLst>
          </p:cNvPr>
          <p:cNvSpPr txBox="1"/>
          <p:nvPr/>
        </p:nvSpPr>
        <p:spPr>
          <a:xfrm>
            <a:off x="1225984" y="162446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Mapper,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ifft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cyclic extension:</a:t>
            </a:r>
            <a:endParaRPr lang="en-UM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4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A1456-A966-151B-829C-B9C10041D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5C663-2D35-335D-295A-1DEF7E907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1361" y="2680123"/>
            <a:ext cx="5598941" cy="1311074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lang="en-US" spc="-100" dirty="0">
                <a:latin typeface="Posterama (Headings)"/>
                <a:cs typeface="Trebuchet MS"/>
              </a:rPr>
              <a:t>Execution</a:t>
            </a:r>
            <a:r>
              <a:rPr lang="en-US" spc="-175" dirty="0">
                <a:latin typeface="Posterama (Headings)"/>
                <a:cs typeface="Trebuchet MS"/>
              </a:rPr>
              <a:t> </a:t>
            </a:r>
            <a:r>
              <a:rPr lang="en-US" spc="-140" dirty="0">
                <a:latin typeface="Posterama (Headings)"/>
                <a:cs typeface="Trebuchet MS"/>
              </a:rPr>
              <a:t>time</a:t>
            </a:r>
            <a:r>
              <a:rPr lang="en-US" spc="-190" dirty="0">
                <a:latin typeface="Posterama (Headings)"/>
                <a:cs typeface="Trebuchet MS"/>
              </a:rPr>
              <a:t> </a:t>
            </a:r>
            <a:r>
              <a:rPr lang="en-US" spc="-130" dirty="0">
                <a:latin typeface="Posterama (Headings)"/>
                <a:cs typeface="Trebuchet MS"/>
              </a:rPr>
              <a:t>of</a:t>
            </a:r>
            <a:r>
              <a:rPr lang="en-US" spc="-185" dirty="0">
                <a:latin typeface="Posterama (Headings)"/>
                <a:cs typeface="Trebuchet MS"/>
              </a:rPr>
              <a:t> </a:t>
            </a:r>
            <a:r>
              <a:rPr lang="en-US" spc="-65" dirty="0">
                <a:latin typeface="Posterama (Headings)"/>
                <a:cs typeface="Trebuchet MS"/>
              </a:rPr>
              <a:t>DFT</a:t>
            </a:r>
            <a:r>
              <a:rPr lang="en-US" spc="-185" dirty="0">
                <a:latin typeface="Posterama (Headings)"/>
                <a:cs typeface="Trebuchet MS"/>
              </a:rPr>
              <a:t> </a:t>
            </a:r>
            <a:r>
              <a:rPr lang="en-US" spc="-85" dirty="0">
                <a:latin typeface="Posterama (Headings)"/>
                <a:cs typeface="Trebuchet MS"/>
              </a:rPr>
              <a:t>and</a:t>
            </a:r>
            <a:r>
              <a:rPr lang="en-US" spc="-175" dirty="0">
                <a:latin typeface="Posterama (Headings)"/>
                <a:cs typeface="Trebuchet MS"/>
              </a:rPr>
              <a:t> </a:t>
            </a:r>
            <a:r>
              <a:rPr lang="en-US" spc="-25" dirty="0">
                <a:latin typeface="Posterama (Headings)"/>
                <a:cs typeface="Trebuchet MS"/>
              </a:rPr>
              <a:t>FFT</a:t>
            </a:r>
            <a:endParaRPr lang="en-US" dirty="0">
              <a:latin typeface="Posterama (Headings)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12817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266D9-3E40-6BCA-3832-33E94FAEA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6A682-6EB7-D5BD-D853-43B1EF36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21" y="246253"/>
            <a:ext cx="6172200" cy="914892"/>
          </a:xfrm>
        </p:spPr>
        <p:txBody>
          <a:bodyPr/>
          <a:lstStyle/>
          <a:p>
            <a:r>
              <a:rPr lang="en-US" dirty="0"/>
              <a:t>Code - Channel 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F9BC6-77E8-454E-0CAA-FB925121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00303-6CE8-7085-0E77-576AD0B57488}"/>
              </a:ext>
            </a:extLst>
          </p:cNvPr>
          <p:cNvSpPr txBox="1"/>
          <p:nvPr/>
        </p:nvSpPr>
        <p:spPr>
          <a:xfrm>
            <a:off x="1225984" y="162446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 </a:t>
            </a:r>
            <a:endParaRPr lang="en-UM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3DFF11-9BD4-2388-8C76-E977F770B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475137"/>
              </p:ext>
            </p:extLst>
          </p:nvPr>
        </p:nvGraphicFramePr>
        <p:xfrm>
          <a:off x="1003578" y="2292612"/>
          <a:ext cx="10184843" cy="3272462"/>
        </p:xfrm>
        <a:graphic>
          <a:graphicData uri="http://schemas.openxmlformats.org/drawingml/2006/table">
            <a:tbl>
              <a:tblPr firstRow="1" firstCol="1" bandRow="1"/>
              <a:tblGrid>
                <a:gridCol w="10184843">
                  <a:extLst>
                    <a:ext uri="{9D8B030D-6E8A-4147-A177-3AD203B41FA5}">
                      <a16:colId xmlns:a16="http://schemas.microsoft.com/office/drawing/2014/main" val="821139210"/>
                    </a:ext>
                  </a:extLst>
                </a:gridCol>
              </a:tblGrid>
              <a:tr h="32724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M" sz="140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function 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[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Channel_Output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, H] = Channel(data, m, Eb_N0_dB,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N_code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,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N_fft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, cp,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channeltype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,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energy_type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</a:t>
                      </a:r>
                      <a:r>
                        <a:rPr lang="en-UM" sz="14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Noise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segma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sqrt((1/2)./10^(Eb_N0_dB/10));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Eb_actual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(sum(abs(data).^2)/length(data))/m;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noise = sqrt(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Eb_actual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 *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segma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* (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randn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(size(data)) + 1j*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randn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(size(data)));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</a:t>
                      </a:r>
                      <a:r>
                        <a:rPr lang="en-UM" sz="140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if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isequal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energy_type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, </a:t>
                      </a:r>
                      <a:r>
                        <a:rPr lang="en-UM" sz="140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'</a:t>
                      </a:r>
                      <a:r>
                        <a:rPr lang="en-UM" sz="1400" dirty="0" err="1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Same_Per_Info</a:t>
                      </a:r>
                      <a:r>
                        <a:rPr lang="en-UM" sz="140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'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 noise = sqrt(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N_code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 * noise;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</a:t>
                      </a:r>
                      <a:r>
                        <a:rPr lang="en-UM" sz="140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end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</a:t>
                      </a:r>
                      <a:r>
                        <a:rPr lang="en-UM" sz="140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if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isequal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channeltype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, </a:t>
                      </a:r>
                      <a:r>
                        <a:rPr lang="en-UM" sz="140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'Flat'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 </a:t>
                      </a:r>
                      <a:r>
                        <a:rPr lang="en-UM" sz="14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Flat fading channel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 H = sqrt(1/2)*(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randn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(1) + 1j*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randn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(1));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Channel_Output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H*data + noise;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</a:t>
                      </a:r>
                      <a:r>
                        <a:rPr lang="en-UM" sz="140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else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08" marR="50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563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751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6A3E0-0853-0C25-2BBF-935032EA7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761E-D4DD-55B5-2AC1-F28C208C2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21" y="246253"/>
            <a:ext cx="6172200" cy="914892"/>
          </a:xfrm>
        </p:spPr>
        <p:txBody>
          <a:bodyPr/>
          <a:lstStyle/>
          <a:p>
            <a:r>
              <a:rPr lang="en-US" dirty="0"/>
              <a:t>Code - Channel 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9F6DC-15A2-9337-FF87-91F2FE1D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E1EBB75-A78F-E6CF-EC75-15096279C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313371"/>
              </p:ext>
            </p:extLst>
          </p:nvPr>
        </p:nvGraphicFramePr>
        <p:xfrm>
          <a:off x="1180559" y="1466702"/>
          <a:ext cx="10184843" cy="4693920"/>
        </p:xfrm>
        <a:graphic>
          <a:graphicData uri="http://schemas.openxmlformats.org/drawingml/2006/table">
            <a:tbl>
              <a:tblPr firstRow="1" firstCol="1" bandRow="1"/>
              <a:tblGrid>
                <a:gridCol w="10184843">
                  <a:extLst>
                    <a:ext uri="{9D8B030D-6E8A-4147-A177-3AD203B41FA5}">
                      <a16:colId xmlns:a16="http://schemas.microsoft.com/office/drawing/2014/main" val="821139210"/>
                    </a:ext>
                  </a:extLst>
                </a:gridCol>
              </a:tblGrid>
              <a:tr h="32724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</a:t>
                      </a:r>
                      <a:r>
                        <a:rPr lang="en-UM" sz="14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Frequency selective channel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 H = sqrt(1/2)*(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randn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(1,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N_fft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 + 1j*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randn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(1,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N_fft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));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 </a:t>
                      </a:r>
                      <a:r>
                        <a:rPr lang="en-UM" sz="14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Remove cyclic extension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data_cp_removed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data(cp+1:end);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 </a:t>
                      </a:r>
                      <a:r>
                        <a:rPr lang="en-UM" sz="14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Frequency domain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data_freq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fft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data_cp_removed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,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N_fft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);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 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 </a:t>
                      </a:r>
                      <a:r>
                        <a:rPr lang="en-UM" sz="14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</a:t>
                      </a:r>
                      <a:r>
                        <a:rPr lang="en-UM" sz="1400" dirty="0" err="1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Applay</a:t>
                      </a:r>
                      <a:r>
                        <a:rPr lang="en-UM" sz="14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M" sz="1400" dirty="0" err="1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Freqency</a:t>
                      </a:r>
                      <a:r>
                        <a:rPr lang="en-UM" sz="14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M" sz="1400" dirty="0" err="1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Selctive</a:t>
                      </a:r>
                      <a:r>
                        <a:rPr lang="en-UM" sz="14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Channel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ch_out_freq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data_freq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.* H; 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 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 </a:t>
                      </a:r>
                      <a:r>
                        <a:rPr lang="en-UM" sz="14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Time domain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ch_out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ifft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ch_out_freq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,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N_fft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);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 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 </a:t>
                      </a:r>
                      <a:r>
                        <a:rPr lang="en-UM" sz="14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Add cyclic extension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ch_out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[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ch_out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(end-cp+1:end),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ch_out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];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 </a:t>
                      </a:r>
                      <a:r>
                        <a:rPr lang="en-UM" sz="14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%Add Noise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   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Channel_Output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M" sz="14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ch_out</a:t>
                      </a: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+ noise;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4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   </a:t>
                      </a:r>
                      <a:r>
                        <a:rPr lang="en-UM" sz="140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end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40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</a:t>
                      </a:r>
                      <a:r>
                        <a:rPr lang="en-UM" sz="1400" dirty="0" err="1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nd</a:t>
                      </a:r>
                      <a:endParaRPr lang="en-UM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08" marR="502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563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448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17A8D-5E3B-4ECB-CF51-C432BCD1C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BB34-FE72-6986-9E11-A644865A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21" y="246253"/>
            <a:ext cx="6172200" cy="914892"/>
          </a:xfrm>
        </p:spPr>
        <p:txBody>
          <a:bodyPr/>
          <a:lstStyle/>
          <a:p>
            <a:r>
              <a:rPr lang="en-US" dirty="0"/>
              <a:t>Code - Receiver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3CEF8-E70A-8905-4BAB-878A822F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7D6952-E3AE-2927-50C2-52920B8EB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180524"/>
              </p:ext>
            </p:extLst>
          </p:nvPr>
        </p:nvGraphicFramePr>
        <p:xfrm>
          <a:off x="1360282" y="2166395"/>
          <a:ext cx="9471436" cy="2194560"/>
        </p:xfrm>
        <a:graphic>
          <a:graphicData uri="http://schemas.openxmlformats.org/drawingml/2006/table">
            <a:tbl>
              <a:tblPr firstRow="1" firstCol="1" bandRow="1"/>
              <a:tblGrid>
                <a:gridCol w="9471436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9148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M" sz="18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Remove cyclic extension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remove_cyclic_output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channel_output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(cp+1:end);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</a:t>
                      </a:r>
                      <a:r>
                        <a:rPr lang="en-UM" sz="1800" dirty="0" err="1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fft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fft_output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fft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remove_cyclic_output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,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N_fft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);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channel equalization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channel_equ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fft_output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./ H;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15E1378-BDD8-EF88-E562-F6F90B0E042E}"/>
              </a:ext>
            </a:extLst>
          </p:cNvPr>
          <p:cNvSpPr txBox="1"/>
          <p:nvPr/>
        </p:nvSpPr>
        <p:spPr>
          <a:xfrm>
            <a:off x="1225983" y="1624469"/>
            <a:ext cx="7111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cyclic extension,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fft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channel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equlization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M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287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EE8F7-F3A6-2B58-1049-0F36D3733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F4D2B-D040-D668-76DE-61F6C25D0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21" y="246253"/>
            <a:ext cx="6172200" cy="914892"/>
          </a:xfrm>
        </p:spPr>
        <p:txBody>
          <a:bodyPr/>
          <a:lstStyle/>
          <a:p>
            <a:r>
              <a:rPr lang="en-US" dirty="0"/>
              <a:t>Code - Receiver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17955-3D7B-8D9B-5C89-5F95161A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ED2035-4EA0-459A-9381-A4D416A6F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407835"/>
              </p:ext>
            </p:extLst>
          </p:nvPr>
        </p:nvGraphicFramePr>
        <p:xfrm>
          <a:off x="1360282" y="2166395"/>
          <a:ext cx="9471436" cy="2194560"/>
        </p:xfrm>
        <a:graphic>
          <a:graphicData uri="http://schemas.openxmlformats.org/drawingml/2006/table">
            <a:tbl>
              <a:tblPr firstRow="1" firstCol="1" bandRow="1"/>
              <a:tblGrid>
                <a:gridCol w="9471436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9148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M" sz="18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De-Mapper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demapper_output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Demapper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channel_equ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, modulation);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De-</a:t>
                      </a:r>
                      <a:r>
                        <a:rPr lang="en-UM" sz="1800" dirty="0" err="1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Interleaver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deinterleaver_output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DeInterleaver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(modulation,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demapper_output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);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% Decoder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decoder_output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 = Decoder(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deinterleaver_output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, m,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N_fft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, </a:t>
                      </a:r>
                      <a:r>
                        <a:rPr lang="en-UM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N_code</a:t>
                      </a:r>
                      <a:r>
                        <a:rPr lang="en-UM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);</a:t>
                      </a:r>
                      <a:endParaRPr lang="en-UM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F22E09A-E1A9-9D00-FBD2-B79D7AAC47D8}"/>
              </a:ext>
            </a:extLst>
          </p:cNvPr>
          <p:cNvSpPr txBox="1"/>
          <p:nvPr/>
        </p:nvSpPr>
        <p:spPr>
          <a:xfrm>
            <a:off x="1225983" y="1624469"/>
            <a:ext cx="7111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De-Mapper, De-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Interleaver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Decoder:</a:t>
            </a:r>
            <a:endParaRPr lang="en-UM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455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648" y="2369169"/>
            <a:ext cx="5775656" cy="663976"/>
          </a:xfrm>
        </p:spPr>
        <p:txBody>
          <a:bodyPr/>
          <a:lstStyle/>
          <a:p>
            <a:pPr algn="ctr"/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0953" y="3033145"/>
            <a:ext cx="4575047" cy="395855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/>
              <a:t>Team 46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22AFB-131D-CA10-DF52-00221BCBB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6E7D-8942-4102-0ED5-D38ABC00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144" y="5206447"/>
            <a:ext cx="4270015" cy="3151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800" dirty="0">
                <a:latin typeface="+mn-lt"/>
              </a:rPr>
              <a:t>Execution time comparison </a:t>
            </a: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6114A715-021F-504F-7A21-1B5C2C872A6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1837" y="1068677"/>
            <a:ext cx="5732152" cy="40092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52DFCC2-E52D-C740-FC7D-13A6BBB8C3DA}"/>
              </a:ext>
            </a:extLst>
          </p:cNvPr>
          <p:cNvSpPr txBox="1">
            <a:spLocks/>
          </p:cNvSpPr>
          <p:nvPr/>
        </p:nvSpPr>
        <p:spPr>
          <a:xfrm>
            <a:off x="621361" y="152400"/>
            <a:ext cx="6189708" cy="6302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Execution time comparison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623C45-C88D-4181-E58B-F6E448E741A2}"/>
              </a:ext>
            </a:extLst>
          </p:cNvPr>
          <p:cNvSpPr txBox="1">
            <a:spLocks/>
          </p:cNvSpPr>
          <p:nvPr/>
        </p:nvSpPr>
        <p:spPr>
          <a:xfrm>
            <a:off x="438011" y="1534709"/>
            <a:ext cx="5444197" cy="18942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cap="none" dirty="0">
                <a:latin typeface="Avenir Next LT Pro Light (Body)"/>
              </a:rPr>
              <a:t>The FFT provides significantly superior performance compared to the direct DFT implementation in terms of execution time.</a:t>
            </a:r>
            <a:endParaRPr lang="ar-EG" sz="1800" b="0" cap="none" dirty="0">
              <a:latin typeface="Avenir Next LT Pro Light (Body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ar-EG" sz="1800" b="0" cap="none" dirty="0">
              <a:latin typeface="Avenir Next LT Pro Light (Body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cap="none" dirty="0">
                <a:latin typeface="Avenir Next LT Pro Light (Body)"/>
              </a:rPr>
              <a:t>The FFT is the preferred method for computing the Fourier transform of large signals</a:t>
            </a:r>
          </a:p>
          <a:p>
            <a:r>
              <a:rPr lang="en-US" sz="1800" dirty="0">
                <a:latin typeface="Avenir Next LT Pro Light (Body)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78023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D1F8D-5661-F7FE-E5A4-B634B8CAC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4F99-1FCE-B81E-9A03-DE7EABB4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21" y="246253"/>
            <a:ext cx="6172200" cy="914892"/>
          </a:xfrm>
        </p:spPr>
        <p:txBody>
          <a:bodyPr/>
          <a:lstStyle/>
          <a:p>
            <a:r>
              <a:rPr lang="en-US" dirty="0"/>
              <a:t>Code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D12D2-8139-61BC-D3F2-FF8F22F6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F6DCD1B-348C-88E0-24CB-1D09B3C064D4}"/>
              </a:ext>
            </a:extLst>
          </p:cNvPr>
          <p:cNvGraphicFramePr>
            <a:graphicFrameLocks noGrp="1"/>
          </p:cNvGraphicFramePr>
          <p:nvPr/>
        </p:nvGraphicFramePr>
        <p:xfrm>
          <a:off x="1360282" y="2057400"/>
          <a:ext cx="9471436" cy="1932940"/>
        </p:xfrm>
        <a:graphic>
          <a:graphicData uri="http://schemas.openxmlformats.org/drawingml/2006/table">
            <a:tbl>
              <a:tblPr firstRow="1" firstCol="1" bandRow="1"/>
              <a:tblGrid>
                <a:gridCol w="9471436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1515745">
                <a:tc>
                  <a:txBody>
                    <a:bodyPr/>
                    <a:lstStyle/>
                    <a:p>
                      <a:pPr marL="67945" marR="36296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lang="pt-BR" sz="180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function</a:t>
                      </a:r>
                      <a:r>
                        <a:rPr lang="pt-BR" sz="1800" spc="-3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pt-BR" sz="1800" dirty="0">
                          <a:latin typeface="Consolas"/>
                          <a:cs typeface="Consolas"/>
                        </a:rPr>
                        <a:t>X_k</a:t>
                      </a:r>
                      <a:r>
                        <a:rPr lang="pt-BR" sz="1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pt-BR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pt-BR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pt-BR" sz="1800" spc="-10" dirty="0">
                          <a:latin typeface="Consolas"/>
                          <a:cs typeface="Consolas"/>
                        </a:rPr>
                        <a:t>DFT_function(X_n) N=length(X_n);</a:t>
                      </a:r>
                      <a:endParaRPr lang="pt-BR" sz="1800" dirty="0">
                        <a:latin typeface="Consolas"/>
                        <a:cs typeface="Consolas"/>
                      </a:endParaRPr>
                    </a:p>
                    <a:p>
                      <a:pPr marL="67945" marR="481393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lang="pt-BR" sz="1800" spc="-10" dirty="0">
                          <a:latin typeface="Consolas"/>
                          <a:cs typeface="Consolas"/>
                        </a:rPr>
                        <a:t>X_k=zeros(1,N); </a:t>
                      </a:r>
                      <a:r>
                        <a:rPr lang="pt-BR" sz="180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for</a:t>
                      </a:r>
                      <a:r>
                        <a:rPr lang="pt-BR" sz="1800" spc="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pt-BR" sz="1800" dirty="0">
                          <a:latin typeface="Consolas"/>
                          <a:cs typeface="Consolas"/>
                        </a:rPr>
                        <a:t>k =</a:t>
                      </a:r>
                      <a:r>
                        <a:rPr lang="pt-BR" sz="1800" spc="-10" dirty="0">
                          <a:latin typeface="Consolas"/>
                          <a:cs typeface="Consolas"/>
                        </a:rPr>
                        <a:t> 1:N-</a:t>
                      </a:r>
                      <a:r>
                        <a:rPr lang="pt-BR" sz="1800" spc="-50" dirty="0">
                          <a:latin typeface="Consolas"/>
                          <a:cs typeface="Consolas"/>
                        </a:rPr>
                        <a:t>1</a:t>
                      </a:r>
                      <a:endParaRPr lang="pt-BR" sz="1800" dirty="0">
                        <a:latin typeface="Consolas"/>
                        <a:cs typeface="Consolas"/>
                      </a:endParaRPr>
                    </a:p>
                    <a:p>
                      <a:pPr marL="348615">
                        <a:lnSpc>
                          <a:spcPct val="100000"/>
                        </a:lnSpc>
                      </a:pPr>
                      <a:r>
                        <a:rPr lang="pt-BR" sz="1800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for</a:t>
                      </a:r>
                      <a:r>
                        <a:rPr lang="pt-BR" sz="1800" spc="-1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pt-BR" sz="1800" dirty="0">
                          <a:latin typeface="Consolas"/>
                          <a:cs typeface="Consolas"/>
                        </a:rPr>
                        <a:t>n</a:t>
                      </a:r>
                      <a:r>
                        <a:rPr lang="pt-BR"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pt-BR" sz="1800" dirty="0">
                          <a:latin typeface="Consolas"/>
                          <a:cs typeface="Consolas"/>
                        </a:rPr>
                        <a:t>= </a:t>
                      </a:r>
                      <a:r>
                        <a:rPr lang="pt-BR" sz="1800" spc="-10" dirty="0">
                          <a:latin typeface="Consolas"/>
                          <a:cs typeface="Consolas"/>
                        </a:rPr>
                        <a:t>1:N-</a:t>
                      </a:r>
                      <a:r>
                        <a:rPr lang="pt-BR" sz="1800" spc="-50" dirty="0">
                          <a:latin typeface="Consolas"/>
                          <a:cs typeface="Consolas"/>
                        </a:rPr>
                        <a:t>1</a:t>
                      </a:r>
                      <a:endParaRPr lang="pt-BR" sz="1800" dirty="0">
                        <a:latin typeface="Consolas"/>
                        <a:cs typeface="Consolas"/>
                      </a:endParaRPr>
                    </a:p>
                    <a:p>
                      <a:pPr marL="627380">
                        <a:lnSpc>
                          <a:spcPct val="100000"/>
                        </a:lnSpc>
                      </a:pPr>
                      <a:r>
                        <a:rPr lang="pt-BR" sz="1800" dirty="0">
                          <a:latin typeface="Consolas"/>
                          <a:cs typeface="Consolas"/>
                        </a:rPr>
                        <a:t>X_k(k+1)</a:t>
                      </a:r>
                      <a:r>
                        <a:rPr lang="pt-BR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pt-BR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pt-BR" sz="18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pt-BR" sz="1800" dirty="0">
                          <a:latin typeface="Consolas"/>
                          <a:cs typeface="Consolas"/>
                        </a:rPr>
                        <a:t>X_k(k+1)</a:t>
                      </a:r>
                      <a:r>
                        <a:rPr lang="pt-BR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pt-BR" sz="1800" dirty="0">
                          <a:latin typeface="Consolas"/>
                          <a:cs typeface="Consolas"/>
                        </a:rPr>
                        <a:t>+</a:t>
                      </a:r>
                      <a:r>
                        <a:rPr lang="pt-BR" sz="1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pt-BR" sz="1800" dirty="0">
                          <a:latin typeface="Consolas"/>
                          <a:cs typeface="Consolas"/>
                        </a:rPr>
                        <a:t>X_n(n+1)</a:t>
                      </a:r>
                      <a:r>
                        <a:rPr lang="pt-BR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pt-BR" sz="1800" dirty="0">
                          <a:latin typeface="Consolas"/>
                          <a:cs typeface="Consolas"/>
                        </a:rPr>
                        <a:t>*</a:t>
                      </a:r>
                      <a:r>
                        <a:rPr lang="pt-BR" sz="18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pt-BR" sz="1800" spc="-10" dirty="0">
                          <a:latin typeface="Consolas"/>
                          <a:cs typeface="Consolas"/>
                        </a:rPr>
                        <a:t>exp((-1i*2*pi*n)/N);</a:t>
                      </a:r>
                      <a:endParaRPr lang="pt-BR" sz="1800" dirty="0">
                        <a:latin typeface="Consolas"/>
                        <a:cs typeface="Consolas"/>
                      </a:endParaRPr>
                    </a:p>
                    <a:p>
                      <a:pPr marL="348615">
                        <a:lnSpc>
                          <a:spcPct val="100000"/>
                        </a:lnSpc>
                      </a:pPr>
                      <a:r>
                        <a:rPr lang="pt-BR" sz="1800" spc="-2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end</a:t>
                      </a:r>
                      <a:endParaRPr lang="pt-BR" sz="1800" dirty="0">
                        <a:latin typeface="Consolas"/>
                        <a:cs typeface="Consolas"/>
                      </a:endParaRPr>
                    </a:p>
                    <a:p>
                      <a:pPr marL="67945" marR="56521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lang="pt-BR" sz="1800" spc="-25" dirty="0">
                          <a:solidFill>
                            <a:srgbClr val="0D00FF"/>
                          </a:solidFill>
                          <a:latin typeface="Consolas"/>
                          <a:cs typeface="Consolas"/>
                        </a:rPr>
                        <a:t>end end</a:t>
                      </a:r>
                      <a:endParaRPr lang="pt-BR" sz="1800" dirty="0">
                        <a:latin typeface="Consolas"/>
                        <a:cs typeface="Consola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8098929-4BDB-9FA2-344F-8189D6B93439}"/>
              </a:ext>
            </a:extLst>
          </p:cNvPr>
          <p:cNvSpPr txBox="1"/>
          <p:nvPr/>
        </p:nvSpPr>
        <p:spPr>
          <a:xfrm>
            <a:off x="1284978" y="140921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DFT Implementation:</a:t>
            </a:r>
            <a:endParaRPr lang="en-UM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783330-723D-AB9A-BBC2-7944ACCA32E6}"/>
              </a:ext>
            </a:extLst>
          </p:cNvPr>
          <p:cNvSpPr txBox="1"/>
          <p:nvPr/>
        </p:nvSpPr>
        <p:spPr>
          <a:xfrm>
            <a:off x="1360282" y="403835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Signal Generation:</a:t>
            </a:r>
            <a:endParaRPr lang="en-UM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A0131B-C120-2BE8-8F7B-E254574BC56D}"/>
              </a:ext>
            </a:extLst>
          </p:cNvPr>
          <p:cNvGraphicFramePr>
            <a:graphicFrameLocks noGrp="1"/>
          </p:cNvGraphicFramePr>
          <p:nvPr/>
        </p:nvGraphicFramePr>
        <p:xfrm>
          <a:off x="1360282" y="4482313"/>
          <a:ext cx="9471436" cy="835275"/>
        </p:xfrm>
        <a:graphic>
          <a:graphicData uri="http://schemas.openxmlformats.org/drawingml/2006/table">
            <a:tbl>
              <a:tblPr firstRow="1" firstCol="1" bandRow="1"/>
              <a:tblGrid>
                <a:gridCol w="9471436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835275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pt-BR" sz="1800" dirty="0">
                          <a:latin typeface="Consolas"/>
                          <a:cs typeface="Consolas"/>
                        </a:rPr>
                        <a:t>L=</a:t>
                      </a:r>
                      <a:r>
                        <a:rPr lang="pt-BR" sz="1800" spc="-10" dirty="0">
                          <a:latin typeface="Consolas"/>
                          <a:cs typeface="Consolas"/>
                        </a:rPr>
                        <a:t> 4096;</a:t>
                      </a:r>
                      <a:endParaRPr lang="pt-BR" sz="1800" dirty="0">
                        <a:latin typeface="Consolas"/>
                        <a:cs typeface="Consolas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pt-BR" sz="1800" dirty="0">
                          <a:latin typeface="Consolas"/>
                          <a:cs typeface="Consolas"/>
                        </a:rPr>
                        <a:t>X_N</a:t>
                      </a:r>
                      <a:r>
                        <a:rPr lang="pt-BR"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pt-BR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pt-BR"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pt-BR" sz="1800" spc="-10" dirty="0">
                          <a:latin typeface="Consolas"/>
                          <a:cs typeface="Consolas"/>
                        </a:rPr>
                        <a:t>rand(1,L);</a:t>
                      </a:r>
                      <a:endParaRPr lang="pt-BR" sz="1800" dirty="0">
                        <a:latin typeface="Consolas"/>
                        <a:cs typeface="Consola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736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BA7CC-ADB6-03A0-B837-932CB1744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D040-3393-9466-A841-D3182652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86" y="246253"/>
            <a:ext cx="1790190" cy="530921"/>
          </a:xfrm>
        </p:spPr>
        <p:txBody>
          <a:bodyPr/>
          <a:lstStyle/>
          <a:p>
            <a:r>
              <a:rPr lang="en-US" dirty="0"/>
              <a:t>Code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58B5C-4738-AB2D-4B5C-94C76978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A59FA2-B565-B810-426C-15945714DE5A}"/>
              </a:ext>
            </a:extLst>
          </p:cNvPr>
          <p:cNvGraphicFramePr>
            <a:graphicFrameLocks noGrp="1"/>
          </p:cNvGraphicFramePr>
          <p:nvPr/>
        </p:nvGraphicFramePr>
        <p:xfrm>
          <a:off x="1256843" y="1164607"/>
          <a:ext cx="9471436" cy="1645920"/>
        </p:xfrm>
        <a:graphic>
          <a:graphicData uri="http://schemas.openxmlformats.org/drawingml/2006/table">
            <a:tbl>
              <a:tblPr firstRow="1" firstCol="1" bandRow="1"/>
              <a:tblGrid>
                <a:gridCol w="9471436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1515745">
                <a:tc>
                  <a:txBody>
                    <a:bodyPr/>
                    <a:lstStyle/>
                    <a:p>
                      <a:pPr marL="67945" marR="404558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-2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count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time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taken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for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DFT 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tic;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7945" marR="39757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X_K_DFT=</a:t>
                      </a:r>
                      <a:r>
                        <a:rPr lang="en-US" sz="1800" spc="-5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DFT_function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(X_N);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taken_time_DFT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=toc;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-2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count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timw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taken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for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5" dirty="0" err="1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fft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spc="-20" dirty="0">
                          <a:latin typeface="Consolas"/>
                          <a:cs typeface="Consolas"/>
                        </a:rPr>
                        <a:t>tic;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7945" marR="453326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X_K_fft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5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fft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(X_N);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taken_time_fft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=toc;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BE9E146-1B8D-C531-42B6-760FF4D1A064}"/>
              </a:ext>
            </a:extLst>
          </p:cNvPr>
          <p:cNvSpPr txBox="1"/>
          <p:nvPr/>
        </p:nvSpPr>
        <p:spPr>
          <a:xfrm>
            <a:off x="1256843" y="666057"/>
            <a:ext cx="3723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Time Measurement:</a:t>
            </a:r>
            <a:endParaRPr lang="en-UM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270847-1978-B891-7842-7312F40CC248}"/>
              </a:ext>
            </a:extLst>
          </p:cNvPr>
          <p:cNvSpPr txBox="1"/>
          <p:nvPr/>
        </p:nvSpPr>
        <p:spPr>
          <a:xfrm>
            <a:off x="1360282" y="2810527"/>
            <a:ext cx="10452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endParaRPr lang="en-UM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5C3CF8-C879-A311-3FB2-A02459D13D22}"/>
              </a:ext>
            </a:extLst>
          </p:cNvPr>
          <p:cNvGraphicFramePr>
            <a:graphicFrameLocks noGrp="1"/>
          </p:cNvGraphicFramePr>
          <p:nvPr/>
        </p:nvGraphicFramePr>
        <p:xfrm>
          <a:off x="1256843" y="3231075"/>
          <a:ext cx="9471436" cy="3304540"/>
        </p:xfrm>
        <a:graphic>
          <a:graphicData uri="http://schemas.openxmlformats.org/drawingml/2006/table">
            <a:tbl>
              <a:tblPr firstRow="1" firstCol="1" bandRow="1"/>
              <a:tblGrid>
                <a:gridCol w="9471436">
                  <a:extLst>
                    <a:ext uri="{9D8B030D-6E8A-4147-A177-3AD203B41FA5}">
                      <a16:colId xmlns:a16="http://schemas.microsoft.com/office/drawing/2014/main" val="576531002"/>
                    </a:ext>
                  </a:extLst>
                </a:gridCol>
              </a:tblGrid>
              <a:tr h="835275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-1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print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time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taken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for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DFT</a:t>
                      </a:r>
                      <a:r>
                        <a:rPr lang="en-US" sz="1800" spc="-1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and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5" dirty="0" err="1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fft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7945" marR="160020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fprintf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"DFT</a:t>
                      </a:r>
                      <a:r>
                        <a:rPr lang="en-US" sz="1800" spc="-5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excution</a:t>
                      </a:r>
                      <a:r>
                        <a:rPr lang="en-US" sz="1800" spc="-4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time</a:t>
                      </a:r>
                      <a:r>
                        <a:rPr lang="en-US" sz="1800" spc="-4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lang="en-US" sz="1800" spc="-4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%.6f</a:t>
                      </a:r>
                      <a:r>
                        <a:rPr lang="en-US" sz="1800" spc="-3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seconds\n"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taken_time_DFT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 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fprintf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fft</a:t>
                      </a:r>
                      <a:r>
                        <a:rPr lang="en-US" sz="1800" spc="-5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excution</a:t>
                      </a:r>
                      <a:r>
                        <a:rPr lang="en-US" sz="1800" spc="-4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time</a:t>
                      </a:r>
                      <a:r>
                        <a:rPr lang="en-US" sz="1800" spc="-4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lang="en-US" sz="1800" spc="-4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%.6f</a:t>
                      </a:r>
                      <a:r>
                        <a:rPr lang="en-US" sz="1800" spc="-3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seconds\n"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taken_time_fft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tabLst>
                          <a:tab pos="1395730" algn="l"/>
                        </a:tabLst>
                      </a:pPr>
                      <a:r>
                        <a:rPr lang="en-US" sz="1800" spc="-5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	Bar</a:t>
                      </a:r>
                      <a:r>
                        <a:rPr lang="en-US" sz="1800" spc="-3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Graph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7945" marR="299720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times</a:t>
                      </a:r>
                      <a:r>
                        <a:rPr lang="en-US" sz="1800" spc="-5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6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lang="en-US" sz="1800" dirty="0" err="1">
                          <a:latin typeface="Consolas"/>
                          <a:cs typeface="Consolas"/>
                        </a:rPr>
                        <a:t>taken_time_DFT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lang="en-US" sz="1800" spc="-4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 err="1">
                          <a:latin typeface="Consolas"/>
                          <a:cs typeface="Consolas"/>
                        </a:rPr>
                        <a:t>taken_time_fft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];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x=[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"DFT"</a:t>
                      </a:r>
                      <a:r>
                        <a:rPr lang="en-US" sz="1800" spc="-5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"FFT"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];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spc="-10" dirty="0">
                          <a:latin typeface="Consolas"/>
                          <a:cs typeface="Consolas"/>
                        </a:rPr>
                        <a:t>figure;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7945" marR="2860675">
                        <a:lnSpc>
                          <a:spcPct val="100000"/>
                        </a:lnSpc>
                        <a:spcBef>
                          <a:spcPts val="45"/>
                        </a:spcBef>
                        <a:tabLst>
                          <a:tab pos="1536065" algn="l"/>
                        </a:tabLst>
                      </a:pPr>
                      <a:r>
                        <a:rPr lang="en-US" sz="1800" dirty="0">
                          <a:latin typeface="Consolas"/>
                          <a:cs typeface="Consolas"/>
                        </a:rPr>
                        <a:t>b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bar(x,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 times);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	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%</a:t>
                      </a:r>
                      <a:r>
                        <a:rPr lang="en-US" sz="1800" spc="-2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&lt;-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r>
                        <a:rPr lang="en-US" sz="1800" spc="-1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store</a:t>
                      </a:r>
                      <a:r>
                        <a:rPr lang="en-US" sz="1800" spc="-1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bar</a:t>
                      </a:r>
                      <a:r>
                        <a:rPr lang="en-US" sz="1800" spc="-15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008012"/>
                          </a:solidFill>
                          <a:latin typeface="Consolas"/>
                          <a:cs typeface="Consolas"/>
                        </a:rPr>
                        <a:t>handle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grid</a:t>
                      </a:r>
                      <a:r>
                        <a:rPr lang="en-US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2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on</a:t>
                      </a:r>
                      <a:r>
                        <a:rPr lang="en-US" sz="1800" spc="-25" dirty="0">
                          <a:latin typeface="Consolas"/>
                          <a:cs typeface="Consolas"/>
                        </a:rPr>
                        <a:t>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ylabel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'Execution</a:t>
                      </a:r>
                      <a:r>
                        <a:rPr lang="en-US" sz="1800" spc="-7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Time</a:t>
                      </a:r>
                      <a:r>
                        <a:rPr lang="en-US" sz="1800" spc="-8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(seconds)'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  <a:p>
                      <a:pPr marL="67945" marR="25787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lang="en-US" sz="1800" dirty="0" err="1">
                          <a:latin typeface="Consolas"/>
                          <a:cs typeface="Consolas"/>
                        </a:rPr>
                        <a:t>xlabel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'type</a:t>
                      </a:r>
                      <a:r>
                        <a:rPr lang="en-US" sz="1800" spc="-5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of</a:t>
                      </a:r>
                      <a:r>
                        <a:rPr lang="en-US" sz="1800" spc="-45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transformer'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</a:t>
                      </a:r>
                      <a:r>
                        <a:rPr lang="en-US" sz="1800" spc="5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latin typeface="Consolas"/>
                          <a:cs typeface="Consolas"/>
                        </a:rPr>
                        <a:t>title(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'Execution</a:t>
                      </a:r>
                      <a:r>
                        <a:rPr lang="en-US" sz="1800" spc="-5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Time</a:t>
                      </a:r>
                      <a:r>
                        <a:rPr lang="en-US" sz="1800" spc="-6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Comparison:</a:t>
                      </a:r>
                      <a:r>
                        <a:rPr lang="en-US" sz="1800" spc="-5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DFT</a:t>
                      </a:r>
                      <a:r>
                        <a:rPr lang="en-US" sz="1800" spc="-5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vs</a:t>
                      </a:r>
                      <a:r>
                        <a:rPr lang="en-US" sz="1800" spc="-6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solidFill>
                            <a:srgbClr val="A709F5"/>
                          </a:solidFill>
                          <a:latin typeface="Consolas"/>
                          <a:cs typeface="Consolas"/>
                        </a:rPr>
                        <a:t>FFT'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);</a:t>
                      </a:r>
                      <a:endParaRPr lang="en-US" sz="1800" dirty="0">
                        <a:latin typeface="Consolas"/>
                        <a:cs typeface="Consola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78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49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A1456-A966-151B-829C-B9C10041D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5C663-2D35-335D-295A-1DEF7E907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209" y="2133600"/>
            <a:ext cx="6217920" cy="1895809"/>
          </a:xfrm>
        </p:spPr>
        <p:txBody>
          <a:bodyPr>
            <a:normAutofit/>
          </a:bodyPr>
          <a:lstStyle/>
          <a:p>
            <a:r>
              <a:rPr lang="en-US" sz="2800" dirty="0"/>
              <a:t>BER performance for BPSK and 16-QAM over Rayleigh flat fading channel </a:t>
            </a:r>
            <a:endParaRPr lang="en-ZA" sz="2800" dirty="0"/>
          </a:p>
        </p:txBody>
      </p:sp>
    </p:spTree>
    <p:extLst>
      <p:ext uri="{BB962C8B-B14F-4D97-AF65-F5344CB8AC3E}">
        <p14:creationId xmlns:p14="http://schemas.microsoft.com/office/powerpoint/2010/main" val="3543728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22AFB-131D-CA10-DF52-00221BCBB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6E7D-8942-4102-0ED5-D38ABC00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24" y="393895"/>
            <a:ext cx="6269465" cy="592773"/>
          </a:xfrm>
        </p:spPr>
        <p:txBody>
          <a:bodyPr>
            <a:noAutofit/>
          </a:bodyPr>
          <a:lstStyle/>
          <a:p>
            <a:r>
              <a:rPr lang="en-US" sz="2800" cap="none" dirty="0"/>
              <a:t>BPSK BER Over Rayleigh Channel</a:t>
            </a:r>
          </a:p>
        </p:txBody>
      </p:sp>
      <p:pic>
        <p:nvPicPr>
          <p:cNvPr id="3" name="Picture 2" descr="A graph of a performance&#10;&#10;AI-generated content may be incorrect.">
            <a:extLst>
              <a:ext uri="{FF2B5EF4-FFF2-40B4-BE49-F238E27FC236}">
                <a16:creationId xmlns:a16="http://schemas.microsoft.com/office/drawing/2014/main" id="{8DCAD7BF-787D-5784-A3DB-BC922BF3D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859" y="1340923"/>
            <a:ext cx="5873436" cy="41353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BD8FBCA-2C83-1DB5-99C5-4FB0DFBB2255}"/>
              </a:ext>
            </a:extLst>
          </p:cNvPr>
          <p:cNvSpPr txBox="1">
            <a:spLocks/>
          </p:cNvSpPr>
          <p:nvPr/>
        </p:nvSpPr>
        <p:spPr>
          <a:xfrm>
            <a:off x="6933690" y="5456394"/>
            <a:ext cx="4541482" cy="3950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cap="none" dirty="0">
                <a:latin typeface="+mn-lt"/>
              </a:rPr>
              <a:t>BPSK BER Over Rayleigh Channel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CAFC8-ACDE-BDB7-D134-44A84D5BDE03}"/>
              </a:ext>
            </a:extLst>
          </p:cNvPr>
          <p:cNvSpPr txBox="1">
            <a:spLocks/>
          </p:cNvSpPr>
          <p:nvPr/>
        </p:nvSpPr>
        <p:spPr>
          <a:xfrm>
            <a:off x="262935" y="1534709"/>
            <a:ext cx="5444197" cy="18942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cap="none" dirty="0">
                <a:latin typeface="Avenir Next LT Pro Light (Body)"/>
              </a:rPr>
              <a:t>The BER for repetition-5 is significantly better than that of normal </a:t>
            </a:r>
            <a:r>
              <a:rPr lang="en-US" sz="1800" b="0" cap="none" dirty="0" err="1">
                <a:latin typeface="Avenir Next LT Pro Light (Body)"/>
              </a:rPr>
              <a:t>bpsk</a:t>
            </a:r>
            <a:r>
              <a:rPr lang="en-US" sz="1800" b="0" cap="none" dirty="0">
                <a:latin typeface="Avenir Next LT Pro Light (Body)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cap="none" dirty="0">
              <a:latin typeface="Avenir Next LT Pro Light (Body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cap="none" dirty="0">
                <a:latin typeface="Avenir Next LT Pro Light (Body)"/>
              </a:rPr>
              <a:t>In this case, an error occurs only if three or more bits are changed, which is much less likely than a single-bit error in normal </a:t>
            </a:r>
            <a:r>
              <a:rPr lang="en-US" sz="1800" b="0" cap="none" dirty="0" err="1">
                <a:latin typeface="Avenir Next LT Pro Light (Body)"/>
              </a:rPr>
              <a:t>bpsk</a:t>
            </a:r>
            <a:r>
              <a:rPr lang="en-US" sz="1800" b="0" cap="none" dirty="0">
                <a:latin typeface="Avenir Next LT Pro Light (Body)"/>
              </a:rPr>
              <a:t>. </a:t>
            </a:r>
          </a:p>
          <a:p>
            <a:endParaRPr lang="en-US" sz="1800" b="0" cap="none" dirty="0">
              <a:latin typeface="Avenir Next LT Pro Light (Body)"/>
            </a:endParaRPr>
          </a:p>
          <a:p>
            <a:r>
              <a:rPr lang="en-US" sz="1800" dirty="0">
                <a:latin typeface="Avenir Next LT Pro Light (Body)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07419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3098"/>
            <a:ext cx="7564922" cy="1055077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QPSK BER over Rayleigh Channel</a:t>
            </a:r>
            <a:endParaRPr lang="en-US" sz="3600" dirty="0"/>
          </a:p>
        </p:txBody>
      </p:sp>
      <p:pic>
        <p:nvPicPr>
          <p:cNvPr id="3" name="Picture 2" descr="A graph of a performance&#10;&#10;AI-generated content may be incorrect.">
            <a:extLst>
              <a:ext uri="{FF2B5EF4-FFF2-40B4-BE49-F238E27FC236}">
                <a16:creationId xmlns:a16="http://schemas.microsoft.com/office/drawing/2014/main" id="{592E7E5F-7C1A-C234-4075-A78BBB9EB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186" y="1383927"/>
            <a:ext cx="5943600" cy="39147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5FECEA0-071B-80A0-2B6A-7B1C34C73B92}"/>
              </a:ext>
            </a:extLst>
          </p:cNvPr>
          <p:cNvSpPr txBox="1">
            <a:spLocks/>
          </p:cNvSpPr>
          <p:nvPr/>
        </p:nvSpPr>
        <p:spPr>
          <a:xfrm>
            <a:off x="6789401" y="5426521"/>
            <a:ext cx="4309764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700" cap="none" dirty="0">
                <a:latin typeface="+mn-lt"/>
              </a:rPr>
              <a:t>QPSK BER Over Rayleigh Channel</a:t>
            </a:r>
          </a:p>
          <a:p>
            <a:pPr algn="ctr"/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93E77-EA9F-F958-B409-0ADFCFABD674}"/>
              </a:ext>
            </a:extLst>
          </p:cNvPr>
          <p:cNvSpPr txBox="1"/>
          <p:nvPr/>
        </p:nvSpPr>
        <p:spPr>
          <a:xfrm>
            <a:off x="516987" y="1167617"/>
            <a:ext cx="5461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 next curve shows the performance comparison between normal QPSK and repetition-5 QPSK. As expected, QPSK with repetition-5 demonstrates better performance.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Comparing BPSK and QPSK BER over </a:t>
            </a:r>
            <a:r>
              <a:rPr lang="en-US" dirty="0" err="1"/>
              <a:t>rayleigh</a:t>
            </a:r>
            <a:r>
              <a:rPr lang="en-US" dirty="0"/>
              <a:t> channel, we can see that the difference in BER between the two cases is relatively small. </a:t>
            </a:r>
          </a:p>
        </p:txBody>
      </p:sp>
    </p:spTree>
    <p:extLst>
      <p:ext uri="{BB962C8B-B14F-4D97-AF65-F5344CB8AC3E}">
        <p14:creationId xmlns:p14="http://schemas.microsoft.com/office/powerpoint/2010/main" val="15920193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421</TotalTime>
  <Words>3368</Words>
  <Application>Microsoft Office PowerPoint</Application>
  <PresentationFormat>Widescreen</PresentationFormat>
  <Paragraphs>366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Aptos</vt:lpstr>
      <vt:lpstr>Arial</vt:lpstr>
      <vt:lpstr>Avenir Next LT Pro Light</vt:lpstr>
      <vt:lpstr>Avenir Next LT Pro Light (Body)</vt:lpstr>
      <vt:lpstr>Calibri</vt:lpstr>
      <vt:lpstr>Consolas</vt:lpstr>
      <vt:lpstr>Posterama</vt:lpstr>
      <vt:lpstr>Posterama (Headings)</vt:lpstr>
      <vt:lpstr>Times New Roman</vt:lpstr>
      <vt:lpstr>Custom</vt:lpstr>
      <vt:lpstr>OFDM Project</vt:lpstr>
      <vt:lpstr>Team Members &amp; Roles </vt:lpstr>
      <vt:lpstr>Execution time of DFT and FFT</vt:lpstr>
      <vt:lpstr>Execution time comparison </vt:lpstr>
      <vt:lpstr>Code</vt:lpstr>
      <vt:lpstr>Code</vt:lpstr>
      <vt:lpstr>BER performance for BPSK and 16-QAM over Rayleigh flat fading channel </vt:lpstr>
      <vt:lpstr>BPSK BER Over Rayleigh Channel</vt:lpstr>
      <vt:lpstr>QPSK BER over Rayleigh Channel</vt:lpstr>
      <vt:lpstr>16-QAM BER over Rayleigh Channel</vt:lpstr>
      <vt:lpstr>BPSK,QPSK and 16-QAM BER Over Rayleigh Channel</vt:lpstr>
      <vt:lpstr>Code</vt:lpstr>
      <vt:lpstr>Code - Transmitter</vt:lpstr>
      <vt:lpstr>Code - Transmitter</vt:lpstr>
      <vt:lpstr>Code - Transmitter </vt:lpstr>
      <vt:lpstr>Code - Transmitter </vt:lpstr>
      <vt:lpstr>Code - Transmitter</vt:lpstr>
      <vt:lpstr>Code - Transmitter</vt:lpstr>
      <vt:lpstr>Code - Transmitter</vt:lpstr>
      <vt:lpstr>Code - Transmitter</vt:lpstr>
      <vt:lpstr>OFDM System Simulation</vt:lpstr>
      <vt:lpstr>Flat Fading Channel </vt:lpstr>
      <vt:lpstr>Flat Fading Channel </vt:lpstr>
      <vt:lpstr>Frequency Selective Fading Channel</vt:lpstr>
      <vt:lpstr>Frequency Selective Fading Channel</vt:lpstr>
      <vt:lpstr>Code</vt:lpstr>
      <vt:lpstr>Code - Transmitter</vt:lpstr>
      <vt:lpstr>Code - Transmitter</vt:lpstr>
      <vt:lpstr>Code - Transmitter</vt:lpstr>
      <vt:lpstr>Code - Channel </vt:lpstr>
      <vt:lpstr>Code - Channel </vt:lpstr>
      <vt:lpstr>Code - Receiver</vt:lpstr>
      <vt:lpstr>Code - Receiver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احمد ابراهيم حسن ابراهيم</dc:creator>
  <cp:lastModifiedBy>Ahmed Ibrahim</cp:lastModifiedBy>
  <cp:revision>32</cp:revision>
  <dcterms:created xsi:type="dcterms:W3CDTF">2025-08-01T21:28:01Z</dcterms:created>
  <dcterms:modified xsi:type="dcterms:W3CDTF">2025-12-22T23:08:11Z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